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4"/>
  </p:notesMasterIdLst>
  <p:sldIdLst>
    <p:sldId id="487" r:id="rId4"/>
    <p:sldId id="488" r:id="rId5"/>
    <p:sldId id="489" r:id="rId6"/>
    <p:sldId id="494" r:id="rId7"/>
    <p:sldId id="1074" r:id="rId8"/>
    <p:sldId id="267" r:id="rId9"/>
    <p:sldId id="1078" r:id="rId10"/>
    <p:sldId id="495" r:id="rId11"/>
    <p:sldId id="490" r:id="rId12"/>
    <p:sldId id="476" r:id="rId13"/>
    <p:sldId id="260" r:id="rId14"/>
    <p:sldId id="272" r:id="rId15"/>
    <p:sldId id="261" r:id="rId16"/>
    <p:sldId id="265" r:id="rId17"/>
    <p:sldId id="274" r:id="rId18"/>
    <p:sldId id="279" r:id="rId19"/>
    <p:sldId id="276" r:id="rId20"/>
    <p:sldId id="1076" r:id="rId21"/>
    <p:sldId id="484" r:id="rId22"/>
    <p:sldId id="1077" r:id="rId23"/>
    <p:sldId id="278" r:id="rId24"/>
    <p:sldId id="273" r:id="rId25"/>
    <p:sldId id="293" r:id="rId26"/>
    <p:sldId id="477" r:id="rId27"/>
    <p:sldId id="473" r:id="rId28"/>
    <p:sldId id="479" r:id="rId29"/>
    <p:sldId id="478" r:id="rId30"/>
    <p:sldId id="480" r:id="rId31"/>
    <p:sldId id="482" r:id="rId32"/>
    <p:sldId id="481" r:id="rId3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rgbClr val="006699"/>
        </a:solidFill>
        <a:latin typeface="Palatino Linotype" panose="0204050205050503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F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3464" autoAdjust="0"/>
  </p:normalViewPr>
  <p:slideViewPr>
    <p:cSldViewPr snapToGrid="0">
      <p:cViewPr varScale="1">
        <p:scale>
          <a:sx n="40" d="100"/>
          <a:sy n="40" d="100"/>
        </p:scale>
        <p:origin x="221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E3317C-4EF2-4362-A1E5-774EB74021F3}" type="doc">
      <dgm:prSet loTypeId="urn:microsoft.com/office/officeart/2005/8/layout/process4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D7DC8DF6-4A6C-4C03-BBC2-780AF5DD3700}">
      <dgm:prSet custT="1"/>
      <dgm:spPr/>
      <dgm:t>
        <a:bodyPr/>
        <a:lstStyle/>
        <a:p>
          <a:r>
            <a:rPr lang="en-GB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Speaker 1: 1 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mins  (‘for’ side) + 1 mins (‘against’ side)</a:t>
          </a:r>
          <a:endParaRPr lang="en-GB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8C8C66-F2EC-40A7-AFAA-4A15B2D3D9ED}" type="parTrans" cxnId="{66DC1301-FB2F-4540-AB1C-CA66144C57C4}">
      <dgm:prSet/>
      <dgm:spPr/>
      <dgm:t>
        <a:bodyPr/>
        <a:lstStyle/>
        <a:p>
          <a:endParaRPr lang="en-GB"/>
        </a:p>
      </dgm:t>
    </dgm:pt>
    <dgm:pt modelId="{CC3F3958-B419-4671-85B2-2B0E6B0D5415}" type="sibTrans" cxnId="{66DC1301-FB2F-4540-AB1C-CA66144C57C4}">
      <dgm:prSet/>
      <dgm:spPr/>
      <dgm:t>
        <a:bodyPr/>
        <a:lstStyle/>
        <a:p>
          <a:endParaRPr lang="en-GB"/>
        </a:p>
      </dgm:t>
    </dgm:pt>
    <dgm:pt modelId="{8A878DFA-4D6F-4321-92F9-1236C20D4972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Speaker 2: 1 </a:t>
          </a:r>
          <a:r>
            <a:rPr lang="en-US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mins  (‘for’ side) + 1 mins (‘against’ side)</a:t>
          </a:r>
          <a:endParaRPr lang="en-GB" sz="3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8143E23-1F4F-42C4-8E98-51D7F0B98E28}" type="parTrans" cxnId="{D4094B5B-62FF-46F6-B0FC-F76C9DF86ECA}">
      <dgm:prSet/>
      <dgm:spPr/>
      <dgm:t>
        <a:bodyPr/>
        <a:lstStyle/>
        <a:p>
          <a:endParaRPr lang="en-GB"/>
        </a:p>
      </dgm:t>
    </dgm:pt>
    <dgm:pt modelId="{28F154AC-A4C8-439F-AD40-F47790647A10}" type="sibTrans" cxnId="{D4094B5B-62FF-46F6-B0FC-F76C9DF86ECA}">
      <dgm:prSet/>
      <dgm:spPr/>
      <dgm:t>
        <a:bodyPr/>
        <a:lstStyle/>
        <a:p>
          <a:endParaRPr lang="en-GB"/>
        </a:p>
      </dgm:t>
    </dgm:pt>
    <dgm:pt modelId="{36BF0843-A8C0-4959-8745-278AD0A42D6B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Free debate:  12-14 mins</a:t>
          </a:r>
          <a:endParaRPr lang="en-GB" sz="3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4C45C908-47A5-4260-AE69-570FBCDD10E4}" type="parTrans" cxnId="{710DB3DD-2E03-4C2E-9443-9042FB07B10A}">
      <dgm:prSet/>
      <dgm:spPr/>
      <dgm:t>
        <a:bodyPr/>
        <a:lstStyle/>
        <a:p>
          <a:endParaRPr lang="en-GB"/>
        </a:p>
      </dgm:t>
    </dgm:pt>
    <dgm:pt modelId="{EFC6130C-299D-48F3-9739-FD13C1F03F43}" type="sibTrans" cxnId="{710DB3DD-2E03-4C2E-9443-9042FB07B10A}">
      <dgm:prSet/>
      <dgm:spPr/>
      <dgm:t>
        <a:bodyPr/>
        <a:lstStyle/>
        <a:p>
          <a:endParaRPr lang="en-GB"/>
        </a:p>
      </dgm:t>
    </dgm:pt>
    <dgm:pt modelId="{2F3CD199-EB95-414D-A14A-3D0C3AEBC85B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Speaker 3: </a:t>
          </a:r>
          <a:r>
            <a:rPr lang="en-GB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 </a:t>
          </a:r>
          <a:r>
            <a:rPr lang="en-US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mins  (‘for’ side) + 1 mins (‘against’ side)</a:t>
          </a:r>
          <a:endParaRPr lang="en-GB" sz="3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1C2F4E77-DA3E-443F-884D-5D6F34CD0287}" type="parTrans" cxnId="{F8142050-0AE7-4595-A377-621A1313A759}">
      <dgm:prSet/>
      <dgm:spPr/>
      <dgm:t>
        <a:bodyPr/>
        <a:lstStyle/>
        <a:p>
          <a:endParaRPr lang="en-GB"/>
        </a:p>
      </dgm:t>
    </dgm:pt>
    <dgm:pt modelId="{D16F81EA-BB2A-4CE6-8E88-ABB0FF3834A4}" type="sibTrans" cxnId="{F8142050-0AE7-4595-A377-621A1313A759}">
      <dgm:prSet/>
      <dgm:spPr/>
      <dgm:t>
        <a:bodyPr/>
        <a:lstStyle/>
        <a:p>
          <a:endParaRPr lang="en-GB"/>
        </a:p>
      </dgm:t>
    </dgm:pt>
    <dgm:pt modelId="{3F95EC7B-A045-446D-A7D4-2623E69857BF}" type="pres">
      <dgm:prSet presAssocID="{01E3317C-4EF2-4362-A1E5-774EB74021F3}" presName="Name0" presStyleCnt="0">
        <dgm:presLayoutVars>
          <dgm:dir/>
          <dgm:animLvl val="lvl"/>
          <dgm:resizeHandles val="exact"/>
        </dgm:presLayoutVars>
      </dgm:prSet>
      <dgm:spPr/>
    </dgm:pt>
    <dgm:pt modelId="{203D93C7-9F98-417A-A4F2-B491295E5321}" type="pres">
      <dgm:prSet presAssocID="{2F3CD199-EB95-414D-A14A-3D0C3AEBC85B}" presName="boxAndChildren" presStyleCnt="0"/>
      <dgm:spPr/>
    </dgm:pt>
    <dgm:pt modelId="{4FB82579-0D80-48D8-9C41-E9E74229F5A2}" type="pres">
      <dgm:prSet presAssocID="{2F3CD199-EB95-414D-A14A-3D0C3AEBC85B}" presName="parentTextBox" presStyleLbl="node1" presStyleIdx="0" presStyleCnt="4"/>
      <dgm:spPr/>
    </dgm:pt>
    <dgm:pt modelId="{FE47B641-E25C-4FFA-A15A-ED5745E30F47}" type="pres">
      <dgm:prSet presAssocID="{EFC6130C-299D-48F3-9739-FD13C1F03F43}" presName="sp" presStyleCnt="0"/>
      <dgm:spPr/>
    </dgm:pt>
    <dgm:pt modelId="{96B8632E-4A2A-4394-A0CF-320C32AF7481}" type="pres">
      <dgm:prSet presAssocID="{36BF0843-A8C0-4959-8745-278AD0A42D6B}" presName="arrowAndChildren" presStyleCnt="0"/>
      <dgm:spPr/>
    </dgm:pt>
    <dgm:pt modelId="{1D7F5813-11D2-4410-B73B-0C36AA596204}" type="pres">
      <dgm:prSet presAssocID="{36BF0843-A8C0-4959-8745-278AD0A42D6B}" presName="parentTextArrow" presStyleLbl="node1" presStyleIdx="1" presStyleCnt="4"/>
      <dgm:spPr/>
    </dgm:pt>
    <dgm:pt modelId="{8236B72C-178D-4C81-A43F-6930D8A8B422}" type="pres">
      <dgm:prSet presAssocID="{28F154AC-A4C8-439F-AD40-F47790647A10}" presName="sp" presStyleCnt="0"/>
      <dgm:spPr/>
    </dgm:pt>
    <dgm:pt modelId="{5FBC1F5B-2E15-4477-82A1-2BF88606E213}" type="pres">
      <dgm:prSet presAssocID="{8A878DFA-4D6F-4321-92F9-1236C20D4972}" presName="arrowAndChildren" presStyleCnt="0"/>
      <dgm:spPr/>
    </dgm:pt>
    <dgm:pt modelId="{A7DECB3A-4E24-482A-8C10-0FEFBA8D6B4D}" type="pres">
      <dgm:prSet presAssocID="{8A878DFA-4D6F-4321-92F9-1236C20D4972}" presName="parentTextArrow" presStyleLbl="node1" presStyleIdx="2" presStyleCnt="4"/>
      <dgm:spPr/>
    </dgm:pt>
    <dgm:pt modelId="{38C523BB-51D4-4AE2-A95A-03E10DE8B501}" type="pres">
      <dgm:prSet presAssocID="{CC3F3958-B419-4671-85B2-2B0E6B0D5415}" presName="sp" presStyleCnt="0"/>
      <dgm:spPr/>
    </dgm:pt>
    <dgm:pt modelId="{EDCCF5C4-F703-4D70-AAC6-C46646DE4873}" type="pres">
      <dgm:prSet presAssocID="{D7DC8DF6-4A6C-4C03-BBC2-780AF5DD3700}" presName="arrowAndChildren" presStyleCnt="0"/>
      <dgm:spPr/>
    </dgm:pt>
    <dgm:pt modelId="{D4B7817C-0411-4B5D-9A12-3D83429F9A05}" type="pres">
      <dgm:prSet presAssocID="{D7DC8DF6-4A6C-4C03-BBC2-780AF5DD3700}" presName="parentTextArrow" presStyleLbl="node1" presStyleIdx="3" presStyleCnt="4"/>
      <dgm:spPr/>
    </dgm:pt>
  </dgm:ptLst>
  <dgm:cxnLst>
    <dgm:cxn modelId="{66DC1301-FB2F-4540-AB1C-CA66144C57C4}" srcId="{01E3317C-4EF2-4362-A1E5-774EB74021F3}" destId="{D7DC8DF6-4A6C-4C03-BBC2-780AF5DD3700}" srcOrd="0" destOrd="0" parTransId="{F38C8C66-F2EC-40A7-AFAA-4A15B2D3D9ED}" sibTransId="{CC3F3958-B419-4671-85B2-2B0E6B0D5415}"/>
    <dgm:cxn modelId="{1DF16211-53A5-407D-957E-0106C3A4C441}" type="presOf" srcId="{D7DC8DF6-4A6C-4C03-BBC2-780AF5DD3700}" destId="{D4B7817C-0411-4B5D-9A12-3D83429F9A05}" srcOrd="0" destOrd="0" presId="urn:microsoft.com/office/officeart/2005/8/layout/process4"/>
    <dgm:cxn modelId="{D4094B5B-62FF-46F6-B0FC-F76C9DF86ECA}" srcId="{01E3317C-4EF2-4362-A1E5-774EB74021F3}" destId="{8A878DFA-4D6F-4321-92F9-1236C20D4972}" srcOrd="1" destOrd="0" parTransId="{28143E23-1F4F-42C4-8E98-51D7F0B98E28}" sibTransId="{28F154AC-A4C8-439F-AD40-F47790647A10}"/>
    <dgm:cxn modelId="{00D39647-FACA-4CAE-B0EF-BA1A2B088B0F}" type="presOf" srcId="{01E3317C-4EF2-4362-A1E5-774EB74021F3}" destId="{3F95EC7B-A045-446D-A7D4-2623E69857BF}" srcOrd="0" destOrd="0" presId="urn:microsoft.com/office/officeart/2005/8/layout/process4"/>
    <dgm:cxn modelId="{0B0A484B-D6F2-4335-B581-6F361F193A80}" type="presOf" srcId="{2F3CD199-EB95-414D-A14A-3D0C3AEBC85B}" destId="{4FB82579-0D80-48D8-9C41-E9E74229F5A2}" srcOrd="0" destOrd="0" presId="urn:microsoft.com/office/officeart/2005/8/layout/process4"/>
    <dgm:cxn modelId="{F8142050-0AE7-4595-A377-621A1313A759}" srcId="{01E3317C-4EF2-4362-A1E5-774EB74021F3}" destId="{2F3CD199-EB95-414D-A14A-3D0C3AEBC85B}" srcOrd="3" destOrd="0" parTransId="{1C2F4E77-DA3E-443F-884D-5D6F34CD0287}" sibTransId="{D16F81EA-BB2A-4CE6-8E88-ABB0FF3834A4}"/>
    <dgm:cxn modelId="{FF24AC55-EDF3-4EF6-9DA1-5CCF44222777}" type="presOf" srcId="{36BF0843-A8C0-4959-8745-278AD0A42D6B}" destId="{1D7F5813-11D2-4410-B73B-0C36AA596204}" srcOrd="0" destOrd="0" presId="urn:microsoft.com/office/officeart/2005/8/layout/process4"/>
    <dgm:cxn modelId="{C3959DB2-8407-4C62-B4D7-EB308C82ECEB}" type="presOf" srcId="{8A878DFA-4D6F-4321-92F9-1236C20D4972}" destId="{A7DECB3A-4E24-482A-8C10-0FEFBA8D6B4D}" srcOrd="0" destOrd="0" presId="urn:microsoft.com/office/officeart/2005/8/layout/process4"/>
    <dgm:cxn modelId="{710DB3DD-2E03-4C2E-9443-9042FB07B10A}" srcId="{01E3317C-4EF2-4362-A1E5-774EB74021F3}" destId="{36BF0843-A8C0-4959-8745-278AD0A42D6B}" srcOrd="2" destOrd="0" parTransId="{4C45C908-47A5-4260-AE69-570FBCDD10E4}" sibTransId="{EFC6130C-299D-48F3-9739-FD13C1F03F43}"/>
    <dgm:cxn modelId="{3287047E-B556-431B-8CBA-C8B3E807A809}" type="presParOf" srcId="{3F95EC7B-A045-446D-A7D4-2623E69857BF}" destId="{203D93C7-9F98-417A-A4F2-B491295E5321}" srcOrd="0" destOrd="0" presId="urn:microsoft.com/office/officeart/2005/8/layout/process4"/>
    <dgm:cxn modelId="{FBADCC37-357A-4CCF-9780-0DEECD190AD9}" type="presParOf" srcId="{203D93C7-9F98-417A-A4F2-B491295E5321}" destId="{4FB82579-0D80-48D8-9C41-E9E74229F5A2}" srcOrd="0" destOrd="0" presId="urn:microsoft.com/office/officeart/2005/8/layout/process4"/>
    <dgm:cxn modelId="{E6D26A99-F555-46B9-BFAA-6EA59C083D81}" type="presParOf" srcId="{3F95EC7B-A045-446D-A7D4-2623E69857BF}" destId="{FE47B641-E25C-4FFA-A15A-ED5745E30F47}" srcOrd="1" destOrd="0" presId="urn:microsoft.com/office/officeart/2005/8/layout/process4"/>
    <dgm:cxn modelId="{CA589350-FC7D-4093-BB03-EF3F24E92CD6}" type="presParOf" srcId="{3F95EC7B-A045-446D-A7D4-2623E69857BF}" destId="{96B8632E-4A2A-4394-A0CF-320C32AF7481}" srcOrd="2" destOrd="0" presId="urn:microsoft.com/office/officeart/2005/8/layout/process4"/>
    <dgm:cxn modelId="{3448DB0A-AA3A-417A-B038-7AE9ED3E77EB}" type="presParOf" srcId="{96B8632E-4A2A-4394-A0CF-320C32AF7481}" destId="{1D7F5813-11D2-4410-B73B-0C36AA596204}" srcOrd="0" destOrd="0" presId="urn:microsoft.com/office/officeart/2005/8/layout/process4"/>
    <dgm:cxn modelId="{880D88C5-4091-4A70-BBD5-EF1D43742251}" type="presParOf" srcId="{3F95EC7B-A045-446D-A7D4-2623E69857BF}" destId="{8236B72C-178D-4C81-A43F-6930D8A8B422}" srcOrd="3" destOrd="0" presId="urn:microsoft.com/office/officeart/2005/8/layout/process4"/>
    <dgm:cxn modelId="{530EC874-6200-4F14-A83F-CA8897B75ADE}" type="presParOf" srcId="{3F95EC7B-A045-446D-A7D4-2623E69857BF}" destId="{5FBC1F5B-2E15-4477-82A1-2BF88606E213}" srcOrd="4" destOrd="0" presId="urn:microsoft.com/office/officeart/2005/8/layout/process4"/>
    <dgm:cxn modelId="{44443506-3361-4254-AF0D-965DA362802E}" type="presParOf" srcId="{5FBC1F5B-2E15-4477-82A1-2BF88606E213}" destId="{A7DECB3A-4E24-482A-8C10-0FEFBA8D6B4D}" srcOrd="0" destOrd="0" presId="urn:microsoft.com/office/officeart/2005/8/layout/process4"/>
    <dgm:cxn modelId="{0EA98C8C-F589-4EF7-9D6A-81981F265CF5}" type="presParOf" srcId="{3F95EC7B-A045-446D-A7D4-2623E69857BF}" destId="{38C523BB-51D4-4AE2-A95A-03E10DE8B501}" srcOrd="5" destOrd="0" presId="urn:microsoft.com/office/officeart/2005/8/layout/process4"/>
    <dgm:cxn modelId="{43673167-7C9F-44CC-876C-F8F856191A1F}" type="presParOf" srcId="{3F95EC7B-A045-446D-A7D4-2623E69857BF}" destId="{EDCCF5C4-F703-4D70-AAC6-C46646DE4873}" srcOrd="6" destOrd="0" presId="urn:microsoft.com/office/officeart/2005/8/layout/process4"/>
    <dgm:cxn modelId="{C9DDEF86-D1C6-4828-84C8-3CDFAB048327}" type="presParOf" srcId="{EDCCF5C4-F703-4D70-AAC6-C46646DE4873}" destId="{D4B7817C-0411-4B5D-9A12-3D83429F9A0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2AE60C-FE2A-40A6-A418-AA286D46B80D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4509255B-6C9E-4835-A9EF-8920C4AB12C4}">
      <dgm:prSet/>
      <dgm:spPr/>
      <dgm:t>
        <a:bodyPr/>
        <a:lstStyle/>
        <a:p>
          <a:r>
            <a:rPr lang="en-GB" dirty="0">
              <a:latin typeface="Times" panose="02020603050405020304" pitchFamily="18" charset="0"/>
              <a:cs typeface="Times" panose="02020603050405020304" pitchFamily="18" charset="0"/>
            </a:rPr>
            <a:t>1. Group</a:t>
          </a:r>
        </a:p>
      </dgm:t>
    </dgm:pt>
    <dgm:pt modelId="{CE0BCE0B-D66A-485D-B87D-B8AA144263D0}" type="parTrans" cxnId="{BDD51749-535B-48A3-9046-4E8619099E24}">
      <dgm:prSet/>
      <dgm:spPr/>
      <dgm:t>
        <a:bodyPr/>
        <a:lstStyle/>
        <a:p>
          <a:endParaRPr lang="en-GB"/>
        </a:p>
      </dgm:t>
    </dgm:pt>
    <dgm:pt modelId="{1C630673-942A-46C4-9B82-55FB33FAA5A0}" type="sibTrans" cxnId="{BDD51749-535B-48A3-9046-4E8619099E24}">
      <dgm:prSet/>
      <dgm:spPr/>
      <dgm:t>
        <a:bodyPr/>
        <a:lstStyle/>
        <a:p>
          <a:endParaRPr lang="en-GB"/>
        </a:p>
      </dgm:t>
    </dgm:pt>
    <dgm:pt modelId="{DE6BB534-A3CF-45A1-8490-20BE0046BA02}">
      <dgm:prSet/>
      <dgm:spPr/>
      <dgm:t>
        <a:bodyPr/>
        <a:lstStyle/>
        <a:p>
          <a:r>
            <a:rPr lang="en-GB" dirty="0">
              <a:latin typeface="Times" panose="02020603050405020304" pitchFamily="18" charset="0"/>
              <a:cs typeface="Times" panose="02020603050405020304" pitchFamily="18" charset="0"/>
            </a:rPr>
            <a:t>2. Team</a:t>
          </a:r>
        </a:p>
        <a:p>
          <a:r>
            <a:rPr lang="en-GB" dirty="0">
              <a:latin typeface="Times" panose="02020603050405020304" pitchFamily="18" charset="0"/>
              <a:cs typeface="Times" panose="02020603050405020304" pitchFamily="18" charset="0"/>
            </a:rPr>
            <a:t>(Side)</a:t>
          </a:r>
        </a:p>
      </dgm:t>
    </dgm:pt>
    <dgm:pt modelId="{A34B9652-68DE-4BCF-B6B9-F7BA83AFFFBC}" type="parTrans" cxnId="{13E66CE9-8087-4BA9-B602-3AA33ABB69A9}">
      <dgm:prSet/>
      <dgm:spPr/>
      <dgm:t>
        <a:bodyPr/>
        <a:lstStyle/>
        <a:p>
          <a:endParaRPr lang="en-GB"/>
        </a:p>
      </dgm:t>
    </dgm:pt>
    <dgm:pt modelId="{77B797B5-800C-4F89-9B5E-89ECF3B80375}" type="sibTrans" cxnId="{13E66CE9-8087-4BA9-B602-3AA33ABB69A9}">
      <dgm:prSet/>
      <dgm:spPr/>
      <dgm:t>
        <a:bodyPr/>
        <a:lstStyle/>
        <a:p>
          <a:endParaRPr lang="en-GB"/>
        </a:p>
      </dgm:t>
    </dgm:pt>
    <dgm:pt modelId="{5B7E9648-489F-459B-8060-2017DC127750}">
      <dgm:prSet/>
      <dgm:spPr/>
      <dgm:t>
        <a:bodyPr/>
        <a:lstStyle/>
        <a:p>
          <a:r>
            <a:rPr lang="en-GB" dirty="0">
              <a:latin typeface="Times" panose="02020603050405020304" pitchFamily="18" charset="0"/>
              <a:cs typeface="Times" panose="02020603050405020304" pitchFamily="18" charset="0"/>
            </a:rPr>
            <a:t>3. Role on each team</a:t>
          </a:r>
        </a:p>
      </dgm:t>
    </dgm:pt>
    <dgm:pt modelId="{EA900DFA-DD8D-46C4-8C8E-F1302B980114}" type="parTrans" cxnId="{0B5F0C53-A110-4E44-B0DE-2FB06DFAC0DE}">
      <dgm:prSet/>
      <dgm:spPr/>
      <dgm:t>
        <a:bodyPr/>
        <a:lstStyle/>
        <a:p>
          <a:endParaRPr lang="en-GB"/>
        </a:p>
      </dgm:t>
    </dgm:pt>
    <dgm:pt modelId="{A5A8F395-5F33-48D0-8E79-CAF73DD7FE59}" type="sibTrans" cxnId="{0B5F0C53-A110-4E44-B0DE-2FB06DFAC0DE}">
      <dgm:prSet/>
      <dgm:spPr/>
      <dgm:t>
        <a:bodyPr/>
        <a:lstStyle/>
        <a:p>
          <a:endParaRPr lang="en-GB"/>
        </a:p>
      </dgm:t>
    </dgm:pt>
    <dgm:pt modelId="{E4AFCFED-55F4-40B3-8FEB-108D55F25F0B}" type="pres">
      <dgm:prSet presAssocID="{9E2AE60C-FE2A-40A6-A418-AA286D46B80D}" presName="Name0" presStyleCnt="0">
        <dgm:presLayoutVars>
          <dgm:dir/>
          <dgm:resizeHandles val="exact"/>
        </dgm:presLayoutVars>
      </dgm:prSet>
      <dgm:spPr/>
    </dgm:pt>
    <dgm:pt modelId="{B8A2941D-F233-40F2-931F-130B8857BD7D}" type="pres">
      <dgm:prSet presAssocID="{4509255B-6C9E-4835-A9EF-8920C4AB12C4}" presName="node" presStyleLbl="node1" presStyleIdx="0" presStyleCnt="3">
        <dgm:presLayoutVars>
          <dgm:bulletEnabled val="1"/>
        </dgm:presLayoutVars>
      </dgm:prSet>
      <dgm:spPr/>
    </dgm:pt>
    <dgm:pt modelId="{075170BD-5465-4871-9CBC-D058717F0E8C}" type="pres">
      <dgm:prSet presAssocID="{1C630673-942A-46C4-9B82-55FB33FAA5A0}" presName="sibTrans" presStyleLbl="sibTrans2D1" presStyleIdx="0" presStyleCnt="2"/>
      <dgm:spPr/>
    </dgm:pt>
    <dgm:pt modelId="{630BA84C-18AB-4D2D-B072-50FDB4F1BBE8}" type="pres">
      <dgm:prSet presAssocID="{1C630673-942A-46C4-9B82-55FB33FAA5A0}" presName="connectorText" presStyleLbl="sibTrans2D1" presStyleIdx="0" presStyleCnt="2"/>
      <dgm:spPr/>
    </dgm:pt>
    <dgm:pt modelId="{F4F04F5C-F109-40EB-BB6A-206F65821604}" type="pres">
      <dgm:prSet presAssocID="{DE6BB534-A3CF-45A1-8490-20BE0046BA02}" presName="node" presStyleLbl="node1" presStyleIdx="1" presStyleCnt="3">
        <dgm:presLayoutVars>
          <dgm:bulletEnabled val="1"/>
        </dgm:presLayoutVars>
      </dgm:prSet>
      <dgm:spPr/>
    </dgm:pt>
    <dgm:pt modelId="{1948F126-DADB-4DBB-9A18-58D6331F38F5}" type="pres">
      <dgm:prSet presAssocID="{77B797B5-800C-4F89-9B5E-89ECF3B80375}" presName="sibTrans" presStyleLbl="sibTrans2D1" presStyleIdx="1" presStyleCnt="2"/>
      <dgm:spPr/>
    </dgm:pt>
    <dgm:pt modelId="{5EC50139-3316-475B-B36B-AC516DFB8440}" type="pres">
      <dgm:prSet presAssocID="{77B797B5-800C-4F89-9B5E-89ECF3B80375}" presName="connectorText" presStyleLbl="sibTrans2D1" presStyleIdx="1" presStyleCnt="2"/>
      <dgm:spPr/>
    </dgm:pt>
    <dgm:pt modelId="{F41C3749-D2E9-4E06-A46E-A8DB2ECC2A65}" type="pres">
      <dgm:prSet presAssocID="{5B7E9648-489F-459B-8060-2017DC127750}" presName="node" presStyleLbl="node1" presStyleIdx="2" presStyleCnt="3">
        <dgm:presLayoutVars>
          <dgm:bulletEnabled val="1"/>
        </dgm:presLayoutVars>
      </dgm:prSet>
      <dgm:spPr/>
    </dgm:pt>
  </dgm:ptLst>
  <dgm:cxnLst>
    <dgm:cxn modelId="{DF6B6F30-FD2C-40E4-B1AD-1CC1DE302A91}" type="presOf" srcId="{1C630673-942A-46C4-9B82-55FB33FAA5A0}" destId="{075170BD-5465-4871-9CBC-D058717F0E8C}" srcOrd="0" destOrd="0" presId="urn:microsoft.com/office/officeart/2005/8/layout/process1"/>
    <dgm:cxn modelId="{9526DF31-C68D-4293-8825-76C833BE5A9B}" type="presOf" srcId="{4509255B-6C9E-4835-A9EF-8920C4AB12C4}" destId="{B8A2941D-F233-40F2-931F-130B8857BD7D}" srcOrd="0" destOrd="0" presId="urn:microsoft.com/office/officeart/2005/8/layout/process1"/>
    <dgm:cxn modelId="{BA2D3544-E0B6-4E3B-B516-E32F27CC099D}" type="presOf" srcId="{1C630673-942A-46C4-9B82-55FB33FAA5A0}" destId="{630BA84C-18AB-4D2D-B072-50FDB4F1BBE8}" srcOrd="1" destOrd="0" presId="urn:microsoft.com/office/officeart/2005/8/layout/process1"/>
    <dgm:cxn modelId="{6E15FD64-3588-404E-8785-65F3D25670BD}" type="presOf" srcId="{77B797B5-800C-4F89-9B5E-89ECF3B80375}" destId="{1948F126-DADB-4DBB-9A18-58D6331F38F5}" srcOrd="0" destOrd="0" presId="urn:microsoft.com/office/officeart/2005/8/layout/process1"/>
    <dgm:cxn modelId="{4E8D2646-3B18-4394-AC48-12C998465CBF}" type="presOf" srcId="{77B797B5-800C-4F89-9B5E-89ECF3B80375}" destId="{5EC50139-3316-475B-B36B-AC516DFB8440}" srcOrd="1" destOrd="0" presId="urn:microsoft.com/office/officeart/2005/8/layout/process1"/>
    <dgm:cxn modelId="{BDD51749-535B-48A3-9046-4E8619099E24}" srcId="{9E2AE60C-FE2A-40A6-A418-AA286D46B80D}" destId="{4509255B-6C9E-4835-A9EF-8920C4AB12C4}" srcOrd="0" destOrd="0" parTransId="{CE0BCE0B-D66A-485D-B87D-B8AA144263D0}" sibTransId="{1C630673-942A-46C4-9B82-55FB33FAA5A0}"/>
    <dgm:cxn modelId="{0B5F0C53-A110-4E44-B0DE-2FB06DFAC0DE}" srcId="{9E2AE60C-FE2A-40A6-A418-AA286D46B80D}" destId="{5B7E9648-489F-459B-8060-2017DC127750}" srcOrd="2" destOrd="0" parTransId="{EA900DFA-DD8D-46C4-8C8E-F1302B980114}" sibTransId="{A5A8F395-5F33-48D0-8E79-CAF73DD7FE59}"/>
    <dgm:cxn modelId="{350E1D59-6989-4AB8-B7D2-9052132F6360}" type="presOf" srcId="{DE6BB534-A3CF-45A1-8490-20BE0046BA02}" destId="{F4F04F5C-F109-40EB-BB6A-206F65821604}" srcOrd="0" destOrd="0" presId="urn:microsoft.com/office/officeart/2005/8/layout/process1"/>
    <dgm:cxn modelId="{F63B7C80-A4D0-404E-BA8D-C03E24800D5A}" type="presOf" srcId="{9E2AE60C-FE2A-40A6-A418-AA286D46B80D}" destId="{E4AFCFED-55F4-40B3-8FEB-108D55F25F0B}" srcOrd="0" destOrd="0" presId="urn:microsoft.com/office/officeart/2005/8/layout/process1"/>
    <dgm:cxn modelId="{DA0320C7-D7D7-4C49-8673-A761905B7694}" type="presOf" srcId="{5B7E9648-489F-459B-8060-2017DC127750}" destId="{F41C3749-D2E9-4E06-A46E-A8DB2ECC2A65}" srcOrd="0" destOrd="0" presId="urn:microsoft.com/office/officeart/2005/8/layout/process1"/>
    <dgm:cxn modelId="{13E66CE9-8087-4BA9-B602-3AA33ABB69A9}" srcId="{9E2AE60C-FE2A-40A6-A418-AA286D46B80D}" destId="{DE6BB534-A3CF-45A1-8490-20BE0046BA02}" srcOrd="1" destOrd="0" parTransId="{A34B9652-68DE-4BCF-B6B9-F7BA83AFFFBC}" sibTransId="{77B797B5-800C-4F89-9B5E-89ECF3B80375}"/>
    <dgm:cxn modelId="{355C2675-3ECD-44C9-B3EF-D4AD20641591}" type="presParOf" srcId="{E4AFCFED-55F4-40B3-8FEB-108D55F25F0B}" destId="{B8A2941D-F233-40F2-931F-130B8857BD7D}" srcOrd="0" destOrd="0" presId="urn:microsoft.com/office/officeart/2005/8/layout/process1"/>
    <dgm:cxn modelId="{0EEAB202-399D-4D7F-8A52-32861622CD48}" type="presParOf" srcId="{E4AFCFED-55F4-40B3-8FEB-108D55F25F0B}" destId="{075170BD-5465-4871-9CBC-D058717F0E8C}" srcOrd="1" destOrd="0" presId="urn:microsoft.com/office/officeart/2005/8/layout/process1"/>
    <dgm:cxn modelId="{F88F9360-396C-45CA-AA65-7971831D347F}" type="presParOf" srcId="{075170BD-5465-4871-9CBC-D058717F0E8C}" destId="{630BA84C-18AB-4D2D-B072-50FDB4F1BBE8}" srcOrd="0" destOrd="0" presId="urn:microsoft.com/office/officeart/2005/8/layout/process1"/>
    <dgm:cxn modelId="{71D4F5F9-385F-4DFA-930D-AA3B6B80225E}" type="presParOf" srcId="{E4AFCFED-55F4-40B3-8FEB-108D55F25F0B}" destId="{F4F04F5C-F109-40EB-BB6A-206F65821604}" srcOrd="2" destOrd="0" presId="urn:microsoft.com/office/officeart/2005/8/layout/process1"/>
    <dgm:cxn modelId="{4B010DBF-4959-44FC-841D-9A81B827BE2F}" type="presParOf" srcId="{E4AFCFED-55F4-40B3-8FEB-108D55F25F0B}" destId="{1948F126-DADB-4DBB-9A18-58D6331F38F5}" srcOrd="3" destOrd="0" presId="urn:microsoft.com/office/officeart/2005/8/layout/process1"/>
    <dgm:cxn modelId="{11A99C55-23E1-484E-A3C9-B341F0D798D9}" type="presParOf" srcId="{1948F126-DADB-4DBB-9A18-58D6331F38F5}" destId="{5EC50139-3316-475B-B36B-AC516DFB8440}" srcOrd="0" destOrd="0" presId="urn:microsoft.com/office/officeart/2005/8/layout/process1"/>
    <dgm:cxn modelId="{1E459844-F233-4790-9709-0ADA8C8358F3}" type="presParOf" srcId="{E4AFCFED-55F4-40B3-8FEB-108D55F25F0B}" destId="{F41C3749-D2E9-4E06-A46E-A8DB2ECC2A6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82579-0D80-48D8-9C41-E9E74229F5A2}">
      <dsp:nvSpPr>
        <dsp:cNvPr id="0" name=""/>
        <dsp:cNvSpPr/>
      </dsp:nvSpPr>
      <dsp:spPr>
        <a:xfrm>
          <a:off x="0" y="3644560"/>
          <a:ext cx="10464800" cy="7973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Speaker 3: </a:t>
          </a:r>
          <a:r>
            <a:rPr lang="en-GB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1 </a:t>
          </a:r>
          <a:r>
            <a:rPr lang="en-US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mins  (‘for’ side) + 1 mins (‘against’ side)</a:t>
          </a:r>
          <a:endParaRPr lang="en-GB" sz="3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0" y="3644560"/>
        <a:ext cx="10464800" cy="797340"/>
      </dsp:txXfrm>
    </dsp:sp>
    <dsp:sp modelId="{1D7F5813-11D2-4410-B73B-0C36AA596204}">
      <dsp:nvSpPr>
        <dsp:cNvPr id="0" name=""/>
        <dsp:cNvSpPr/>
      </dsp:nvSpPr>
      <dsp:spPr>
        <a:xfrm rot="10800000">
          <a:off x="0" y="2430210"/>
          <a:ext cx="10464800" cy="1226310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Free debate:  12-14 mins</a:t>
          </a:r>
          <a:endParaRPr lang="en-GB" sz="3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10800000">
        <a:off x="0" y="2430210"/>
        <a:ext cx="10464800" cy="796819"/>
      </dsp:txXfrm>
    </dsp:sp>
    <dsp:sp modelId="{A7DECB3A-4E24-482A-8C10-0FEFBA8D6B4D}">
      <dsp:nvSpPr>
        <dsp:cNvPr id="0" name=""/>
        <dsp:cNvSpPr/>
      </dsp:nvSpPr>
      <dsp:spPr>
        <a:xfrm rot="10800000">
          <a:off x="0" y="1215860"/>
          <a:ext cx="10464800" cy="1226310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Speaker 2: 1 </a:t>
          </a:r>
          <a:r>
            <a:rPr lang="en-US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mins  (‘for’ side) + 1 mins (‘against’ side)</a:t>
          </a:r>
          <a:endParaRPr lang="en-GB" sz="3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10800000">
        <a:off x="0" y="1215860"/>
        <a:ext cx="10464800" cy="796819"/>
      </dsp:txXfrm>
    </dsp:sp>
    <dsp:sp modelId="{D4B7817C-0411-4B5D-9A12-3D83429F9A05}">
      <dsp:nvSpPr>
        <dsp:cNvPr id="0" name=""/>
        <dsp:cNvSpPr/>
      </dsp:nvSpPr>
      <dsp:spPr>
        <a:xfrm rot="10800000">
          <a:off x="0" y="1510"/>
          <a:ext cx="10464800" cy="1226310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Speaker 1: 1 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mins  (‘for’ side) + 1 mins (‘against’ side)</a:t>
          </a:r>
          <a:endParaRPr lang="en-GB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510"/>
        <a:ext cx="10464800" cy="796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2941D-F233-40F2-931F-130B8857BD7D}">
      <dsp:nvSpPr>
        <dsp:cNvPr id="0" name=""/>
        <dsp:cNvSpPr/>
      </dsp:nvSpPr>
      <dsp:spPr>
        <a:xfrm>
          <a:off x="8313" y="1448559"/>
          <a:ext cx="2484916" cy="14909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>
              <a:latin typeface="Times" panose="02020603050405020304" pitchFamily="18" charset="0"/>
              <a:cs typeface="Times" panose="02020603050405020304" pitchFamily="18" charset="0"/>
            </a:rPr>
            <a:t>1. Group</a:t>
          </a:r>
        </a:p>
      </dsp:txBody>
      <dsp:txXfrm>
        <a:off x="51981" y="1492227"/>
        <a:ext cx="2397580" cy="1403613"/>
      </dsp:txXfrm>
    </dsp:sp>
    <dsp:sp modelId="{075170BD-5465-4871-9CBC-D058717F0E8C}">
      <dsp:nvSpPr>
        <dsp:cNvPr id="0" name=""/>
        <dsp:cNvSpPr/>
      </dsp:nvSpPr>
      <dsp:spPr>
        <a:xfrm>
          <a:off x="2741721" y="1885904"/>
          <a:ext cx="526802" cy="61625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2741721" y="2009156"/>
        <a:ext cx="368761" cy="369755"/>
      </dsp:txXfrm>
    </dsp:sp>
    <dsp:sp modelId="{F4F04F5C-F109-40EB-BB6A-206F65821604}">
      <dsp:nvSpPr>
        <dsp:cNvPr id="0" name=""/>
        <dsp:cNvSpPr/>
      </dsp:nvSpPr>
      <dsp:spPr>
        <a:xfrm>
          <a:off x="3487196" y="1448559"/>
          <a:ext cx="2484916" cy="14909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>
              <a:latin typeface="Times" panose="02020603050405020304" pitchFamily="18" charset="0"/>
              <a:cs typeface="Times" panose="02020603050405020304" pitchFamily="18" charset="0"/>
            </a:rPr>
            <a:t>2. Team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>
              <a:latin typeface="Times" panose="02020603050405020304" pitchFamily="18" charset="0"/>
              <a:cs typeface="Times" panose="02020603050405020304" pitchFamily="18" charset="0"/>
            </a:rPr>
            <a:t>(Side)</a:t>
          </a:r>
        </a:p>
      </dsp:txBody>
      <dsp:txXfrm>
        <a:off x="3530864" y="1492227"/>
        <a:ext cx="2397580" cy="1403613"/>
      </dsp:txXfrm>
    </dsp:sp>
    <dsp:sp modelId="{1948F126-DADB-4DBB-9A18-58D6331F38F5}">
      <dsp:nvSpPr>
        <dsp:cNvPr id="0" name=""/>
        <dsp:cNvSpPr/>
      </dsp:nvSpPr>
      <dsp:spPr>
        <a:xfrm>
          <a:off x="6220604" y="1885904"/>
          <a:ext cx="526802" cy="61625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6220604" y="2009156"/>
        <a:ext cx="368761" cy="369755"/>
      </dsp:txXfrm>
    </dsp:sp>
    <dsp:sp modelId="{F41C3749-D2E9-4E06-A46E-A8DB2ECC2A65}">
      <dsp:nvSpPr>
        <dsp:cNvPr id="0" name=""/>
        <dsp:cNvSpPr/>
      </dsp:nvSpPr>
      <dsp:spPr>
        <a:xfrm>
          <a:off x="6966079" y="1448559"/>
          <a:ext cx="2484916" cy="14909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>
              <a:latin typeface="Times" panose="02020603050405020304" pitchFamily="18" charset="0"/>
              <a:cs typeface="Times" panose="02020603050405020304" pitchFamily="18" charset="0"/>
            </a:rPr>
            <a:t>3. Role on each team</a:t>
          </a:r>
        </a:p>
      </dsp:txBody>
      <dsp:txXfrm>
        <a:off x="7009747" y="1492227"/>
        <a:ext cx="2397580" cy="1403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30DBC-FCE3-4715-A32D-599A0D5A4CD5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F8D7D-E808-4DDA-9C23-90702C49FA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05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8D7D-E808-4DDA-9C23-90702C49FA8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00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834DC-A9D4-452B-8946-E5DFAD5FBEE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62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834DC-A9D4-452B-8946-E5DFAD5FBEE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34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834DC-A9D4-452B-8946-E5DFAD5FBEE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6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834DC-A9D4-452B-8946-E5DFAD5FBEE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https://bb.cuhk.edu.cn/webapps/blackboard/content/listContentEditable.jsp?content_id=_413325_1&amp;course_id=_11604_1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8D7D-E808-4DDA-9C23-90702C49FA8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553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4988" indent="-534988">
              <a:lnSpc>
                <a:spcPct val="1500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834DC-A9D4-452B-8946-E5DFAD5FBEE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5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8D7D-E808-4DDA-9C23-90702C49FA8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179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834DC-A9D4-452B-8946-E5DFAD5FBEE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3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834DC-A9D4-452B-8946-E5DFAD5FBEE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9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8D7D-E808-4DDA-9C23-90702C49FA8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40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8D7D-E808-4DDA-9C23-90702C49FA8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175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8D7D-E808-4DDA-9C23-90702C49FA8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96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8D7D-E808-4DDA-9C23-90702C49FA8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94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8D7D-E808-4DDA-9C23-90702C49FA8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93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8D7D-E808-4DDA-9C23-90702C49FA8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005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834DC-A9D4-452B-8946-E5DFAD5FBEE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5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834DC-A9D4-452B-8946-E5DFAD5FBEE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56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53535"/>
              </a:solidFill>
              <a:effectLst/>
              <a:latin typeface="Helvetica Neu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834DC-A9D4-452B-8946-E5DFAD5FBEE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71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F8D7D-E808-4DDA-9C23-90702C49FA8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344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834DC-A9D4-452B-8946-E5DFAD5FBEE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4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56B0D0-E622-0677-C67E-A4C5609F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35C6A-01C8-7D91-F5FB-B1E116A9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3F8BED-0250-5092-4E77-1F3477EE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478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A8378F-24FC-8B3E-B62B-C96E1A3C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1EF5DF-1312-588A-2117-5CA3E399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29222-1773-52D3-D577-4CCD03E9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077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CD65FF-9D37-C9F7-A5A6-8BD9474E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2273E0-3CEA-6C0A-E539-7CE0021D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014E18-1845-7A00-47AB-EDA7F66F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69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7252F-51A2-B9C0-AFD4-954E1D64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2D3CD-4512-40DF-A625-C3776EA24FD1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172935-C80A-2530-DD5A-ADB9940DC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6684AD-EA0E-4BB6-633A-C1F17BD66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6D44D-19E9-4ACA-9E7C-1F72E61DDB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09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718C6F-E761-DAEB-2D96-308D9BF1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B52E14-0997-4EC4-BDC6-28F20ACC7FAE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4CE3AF-2EC8-010A-F74F-6731769A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91675C-7599-0A54-1971-99DEADE2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9EC10-55A1-49B2-BF4A-03DD866DF7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423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132A4-A8BC-69BA-E315-E8337899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54A51-5877-4637-896F-D4E57A84F735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B66BE2-4FEB-AA41-064A-B169CD03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B8A1F-67D7-6FCA-F252-A57ED8E6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D168D-19F1-4A89-A861-7FD722A838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83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62FCC24-99D3-512A-62F3-2EABF64C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8EF9F-8D28-4083-AE42-09559D98E395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FB755FE7-3A7C-DD19-7D3C-5F57011C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5700B29-A794-C1D7-A0C0-F8618F3E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99780-0ED9-414C-93AF-D67598DC34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616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50A2619E-C450-4074-1134-B8267C48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09CD4-90F9-4B29-828C-750C93C42201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A533E75-F186-7450-6A3D-60DA5C0E0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D66FEB29-9F68-5EFE-B2C7-BDBC6295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B2C9D-0BFA-477A-9005-CFA71B379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44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DF0BA061-72BD-27AB-708E-060A7FC7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6F832-62EC-47FB-9739-A0FD614CF7BA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32260058-738A-5C17-2F7F-214D5C3D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8BE3FBA-A738-363A-A31C-798A5A27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5B39B-866F-440B-9378-08F5485F24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820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B5E3E86-B766-95DB-57C0-68CF8348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B1615-127C-4EC8-B18A-3230E60E3A8B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40C6AE10-288A-3918-5036-749A809D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2B436B08-FAE7-39BE-0EA3-38D31E5FE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5E88B-DC26-4CF8-8EF0-F770C6A4EA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550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907F32D-5C6C-1E5C-2650-301E1FD6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6B508-8866-4814-B08F-0B1AA869D946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6CD361A-4186-27FA-9CB1-20DAC238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6438617-3AF5-6606-404A-84CC7647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CA61F-8E39-4F96-ABF0-6CBD1CEF48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19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71646C-65DB-F6F7-64C9-8603B203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4F43D8-4CA7-A65C-8184-D65699A6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9FD501-9C5D-9EF3-EB32-4BFC4965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431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D434CDD-C5D8-B586-DD28-1318213A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848C7-AF46-4667-98BC-68CC218A40CC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2EA0696-2827-2503-A825-EFFE230F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4D60094-9672-E2DB-DAAC-60CADA3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578CF-E769-466F-93D9-FBC5739EA0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9227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9F96A-52C4-A8EC-5096-83664A77D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853DE-28A2-43E2-B128-103FD3AA5181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B77EB8-D100-0A08-2D06-ED2DB602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F04BE-BA32-DC58-E434-D9FF744B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F8CE8-7E55-42EA-9C39-53C1AF9A4C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686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C55D0F-5380-8546-F91E-0A50C318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2C0B3-8717-4110-9C0D-101D01DFEF9E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6036B-1DEC-99AB-27BA-9F33440C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3C6F6-345E-9B2D-854B-395D8833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0884C-68CD-450C-8C5F-AF4A06BF00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923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8391519-5929-D2F9-D528-0EDE7B9EB92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18018-DE22-4A41-8719-1CE5145F6E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6024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0"/>
            <a:ext cx="10464800" cy="890587"/>
          </a:xfrm>
        </p:spPr>
        <p:txBody>
          <a:bodyPr/>
          <a:lstStyle>
            <a:lvl1pPr>
              <a:defRPr>
                <a:solidFill>
                  <a:srgbClr val="00206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623966"/>
            <a:ext cx="10464800" cy="4443460"/>
          </a:xfrm>
        </p:spPr>
        <p:txBody>
          <a:bodyPr/>
          <a:lstStyle>
            <a:lvl1pPr>
              <a:buFont typeface="Wingdings" pitchFamily="2" charset="2"/>
              <a:buChar char="u"/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buFont typeface="Wingdings" pitchFamily="2" charset="2"/>
              <a:buChar char="Ø"/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E4BC8E8-C8ED-C95D-5AC9-D70EA175DBF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80641-AFE8-494E-9F12-722639309D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279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8E06FE8-5957-84A2-CADE-EBDE48E41E0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600AC-734B-431D-B5B6-3C34F92605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061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76401"/>
            <a:ext cx="51308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676401"/>
            <a:ext cx="51308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04436CB-6F00-0E28-3885-2AB30D3DAF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A5E06-2B7B-4104-9476-6EE1C9B282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7496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5911F3-2031-4B99-D78C-0AF8FF647EB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694FB-8092-4E9E-A840-37AA43EFBF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50699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03A84F4-C424-EE32-A1AC-8F2E0F102D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203A5-B925-4009-AE0A-013F0B3349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8219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5DA82AC1-5327-4D6C-E4D3-E647835409C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1F507-A357-466A-8EFF-44E0A528C7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849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0A933F-00EF-1315-F7AD-2970D60B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FA2E98-0B25-171C-1881-321A4AC2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FDC067-E21A-9B97-3922-B79956DE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0962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DCEE3DC-FA7F-64D9-AF25-C24D9D5152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CAEB97-41FC-4150-A03D-B8D953E511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792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EA23A6B-98A7-1FE4-A29E-CB0691B2E9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A6F8A-F0A8-4289-B34B-BF0BAFBD39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08315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AF3508-731E-F145-04D2-45580D85761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77144-EDEE-45D3-BDFA-89E2904B58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8371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61400" y="609601"/>
            <a:ext cx="2616200" cy="5521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609601"/>
            <a:ext cx="7645400" cy="5521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3634128-659A-F404-C0E4-8735DF9E9FB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29A5F-7E4E-4529-9B0E-D4F3039E87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09885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609601"/>
            <a:ext cx="10464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1676401"/>
            <a:ext cx="5130800" cy="445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676401"/>
            <a:ext cx="5130800" cy="445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8D82F3A-2A15-D7DF-8180-11BF7321AD8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87EE2-267B-41C9-B42A-2A2AF6E94E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9442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">
            <a:extLst>
              <a:ext uri="{FF2B5EF4-FFF2-40B4-BE49-F238E27FC236}">
                <a16:creationId xmlns:a16="http://schemas.microsoft.com/office/drawing/2014/main" id="{854B6351-9A45-EDF4-8166-56027CF967EA}"/>
              </a:ext>
            </a:extLst>
          </p:cNvPr>
          <p:cNvSpPr>
            <a:spLocks/>
          </p:cNvSpPr>
          <p:nvPr/>
        </p:nvSpPr>
        <p:spPr bwMode="auto">
          <a:xfrm>
            <a:off x="711200" y="533400"/>
            <a:ext cx="10668000" cy="6096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19050">
            <a:solidFill>
              <a:srgbClr val="0099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19" rIns="45719"/>
          <a:lstStyle/>
          <a:p>
            <a:endParaRPr lang="en-GB"/>
          </a:p>
        </p:txBody>
      </p:sp>
      <p:sp>
        <p:nvSpPr>
          <p:cNvPr id="3" name="Shape 30">
            <a:extLst>
              <a:ext uri="{FF2B5EF4-FFF2-40B4-BE49-F238E27FC236}">
                <a16:creationId xmlns:a16="http://schemas.microsoft.com/office/drawing/2014/main" id="{AAF5960F-12FA-7C77-EFD0-D29F2D359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" y="6172200"/>
            <a:ext cx="10668000" cy="0"/>
          </a:xfrm>
          <a:prstGeom prst="line">
            <a:avLst/>
          </a:prstGeom>
          <a:noFill/>
          <a:ln w="19050">
            <a:solidFill>
              <a:srgbClr val="00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en-GB"/>
          </a:p>
        </p:txBody>
      </p:sp>
      <p:pic>
        <p:nvPicPr>
          <p:cNvPr id="4" name="emblem.jpeg" descr="O:\CUHK(SZ)\Website\en\images\emblem.jpg">
            <a:extLst>
              <a:ext uri="{FF2B5EF4-FFF2-40B4-BE49-F238E27FC236}">
                <a16:creationId xmlns:a16="http://schemas.microsoft.com/office/drawing/2014/main" id="{03C19914-7BDB-BC7F-7C38-D6EDE62D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232525"/>
            <a:ext cx="47831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Shape 32">
            <a:extLst>
              <a:ext uri="{FF2B5EF4-FFF2-40B4-BE49-F238E27FC236}">
                <a16:creationId xmlns:a16="http://schemas.microsoft.com/office/drawing/2014/main" id="{9E6628A1-1E46-E32A-3FD4-40C8AD5158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31550" y="6443663"/>
            <a:ext cx="247650" cy="257175"/>
          </a:xfrm>
        </p:spPr>
        <p:txBody>
          <a:bodyPr/>
          <a:lstStyle>
            <a:lvl1pPr>
              <a:defRPr>
                <a:sym typeface="Garamond" panose="02020404030301010803" pitchFamily="18" charset="0"/>
              </a:defRPr>
            </a:lvl1pPr>
          </a:lstStyle>
          <a:p>
            <a:pPr>
              <a:defRPr/>
            </a:pPr>
            <a:fld id="{3CA2B23A-57EC-4465-94C0-4ABD39502B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18978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E3A1ABE-170E-1CD1-99EA-424496BD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C2F2282-88EC-4ADF-F905-1FDCF428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75CC3479-F57E-D903-1142-21C37301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4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1DAD43BE-247B-F2E6-79D4-C3017D4E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9C08620C-64EB-C018-2B94-0A79D756B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DEA0BC1-7AD1-DE10-5E84-689DD460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37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77227935-0378-11BE-4463-00A2FDC9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6C663634-38B9-3552-3031-BF33EC6BF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C0BB0616-4D73-8E0A-4BD7-D94F1B04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10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3D866B4-A11F-D483-0321-2B8CEFF4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B5112320-112C-9B0E-7EF5-6C4820DB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1B0ED54-89FA-5A0D-E4AD-EE28D8A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50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D318978-B54B-5B29-3AC6-254607F8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CC9F9FF-82F4-DA1C-6F8D-D4B2E62B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D4D73F-26CF-B9C3-14F7-56D0D18F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48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028D880-1CC8-2239-D858-8D14EF27C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8C328BE-2E16-AF30-6EAA-2397AF63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27C5DB7-8018-6D56-05A4-6762250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71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348599B7-CABC-22DA-B81A-51D65B5CC9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E2BD923C-D135-0FB0-8705-16A7436902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95206C-9C51-0B3F-F419-45BCC1257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8DE28BC4-F211-443B-8ADB-623E8A582E4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E054D8-7DE5-4F94-6444-F4E378CAF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D7FF74-5A36-CC0A-FAEE-B9A2F116D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9F76160-E37F-4BBE-B9D6-DE51193F1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67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宋体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宋体" pitchFamily="2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宋体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宋体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>
            <a:extLst>
              <a:ext uri="{FF2B5EF4-FFF2-40B4-BE49-F238E27FC236}">
                <a16:creationId xmlns:a16="http://schemas.microsoft.com/office/drawing/2014/main" id="{24761B5B-67DB-6179-F1E5-01B6430D4A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5" name="文本占位符 2">
            <a:extLst>
              <a:ext uri="{FF2B5EF4-FFF2-40B4-BE49-F238E27FC236}">
                <a16:creationId xmlns:a16="http://schemas.microsoft.com/office/drawing/2014/main" id="{6AA4DE0F-1B56-2EA1-1A48-1E64729884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D1C2E8-AB3D-E9DA-8390-8E2E1C2F5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915F2D9A-11E1-43B6-BE38-3A42BDD030FC}" type="datetime1">
              <a:rPr lang="en-US" altLang="zh-CN"/>
              <a:pPr>
                <a:defRPr/>
              </a:pPr>
              <a:t>4/2/2024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F7C9AF-BD40-A1F5-2EBE-9CF63CA4B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F2996D-F7EB-DE6C-6EB1-842A26310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6F245D9-35DD-463E-8989-923B5AA67E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52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宋体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宋体" pitchFamily="2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宋体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宋体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宋体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宋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EBFAB3F-5625-E13E-F55B-24A330167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609600"/>
            <a:ext cx="10464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962A46EC-7C82-ECB2-0083-475E7A8C2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676400"/>
            <a:ext cx="104648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80E09BCB-2CBD-1044-412F-BB74230860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3E5290A-3859-4069-B385-449D62BC97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5605" name="Freeform 7">
            <a:extLst>
              <a:ext uri="{FF2B5EF4-FFF2-40B4-BE49-F238E27FC236}">
                <a16:creationId xmlns:a16="http://schemas.microsoft.com/office/drawing/2014/main" id="{424E2CD7-D2A8-B102-7D09-BB240DB2E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" y="533400"/>
            <a:ext cx="106680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06" name="Line 8">
            <a:extLst>
              <a:ext uri="{FF2B5EF4-FFF2-40B4-BE49-F238E27FC236}">
                <a16:creationId xmlns:a16="http://schemas.microsoft.com/office/drawing/2014/main" id="{146FCC48-BE7C-1693-6E59-27ECE8251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" y="6194425"/>
            <a:ext cx="10668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5607" name="Picture 1">
            <a:extLst>
              <a:ext uri="{FF2B5EF4-FFF2-40B4-BE49-F238E27FC236}">
                <a16:creationId xmlns:a16="http://schemas.microsoft.com/office/drawing/2014/main" id="{A173ED28-FB8A-253F-F161-234C9DC6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6065838"/>
            <a:ext cx="3994150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81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Bookman Old Style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400">
          <a:solidFill>
            <a:srgbClr val="002673"/>
          </a:solidFill>
          <a:latin typeface="Times New Roman" panose="02020603050405020304" pitchFamily="18" charset="0"/>
          <a:ea typeface="楷体" panose="02010609060101010101" pitchFamily="49" charset="-122"/>
          <a:cs typeface="Times New Roman" panose="02020603050405020304" pitchFamily="18" charset="0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b.cuhk.edu.cn/webapps/blackboard/content/listContentEditable.jsp?content_id=_413325_1&amp;course_id=_11604_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Task%20sheet%20for%20the%20audience.doc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2B45-911B-CBD4-D707-4F79F9C46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234" y="777852"/>
            <a:ext cx="10464800" cy="890587"/>
          </a:xfrm>
        </p:spPr>
        <p:txBody>
          <a:bodyPr/>
          <a:lstStyle/>
          <a:p>
            <a:r>
              <a:rPr lang="en-US" altLang="zh-CN" sz="6000" dirty="0"/>
              <a:t>What comes to your mind when you hear the word </a:t>
            </a:r>
            <a:r>
              <a:rPr lang="en-GB" altLang="zh-CN" sz="6000" dirty="0"/>
              <a:t>“</a:t>
            </a:r>
            <a:r>
              <a:rPr lang="en-US" altLang="zh-CN" sz="6000" dirty="0">
                <a:solidFill>
                  <a:srgbClr val="FF0000"/>
                </a:solidFill>
              </a:rPr>
              <a:t>debate</a:t>
            </a:r>
            <a:r>
              <a:rPr lang="en-US" altLang="zh-CN" sz="6000" dirty="0"/>
              <a:t>”?</a:t>
            </a:r>
            <a:endParaRPr lang="en-GB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A834-535A-11BE-27B9-BE1DA57C2C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pic>
        <p:nvPicPr>
          <p:cNvPr id="1030" name="Picture 6" descr="The Art of Asking Questions">
            <a:extLst>
              <a:ext uri="{FF2B5EF4-FFF2-40B4-BE49-F238E27FC236}">
                <a16:creationId xmlns:a16="http://schemas.microsoft.com/office/drawing/2014/main" id="{10B8B9B1-76B9-4D75-3610-9716256FF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57" y="3707322"/>
            <a:ext cx="3982487" cy="204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50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4893-5B8A-E2A2-B6BE-2E43BACE9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7475" y="2693987"/>
            <a:ext cx="6892120" cy="1470025"/>
          </a:xfrm>
        </p:spPr>
        <p:txBody>
          <a:bodyPr/>
          <a:lstStyle/>
          <a:p>
            <a:r>
              <a:rPr lang="en-GB" sz="8000" dirty="0"/>
              <a:t>Procedures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9EB94-E778-1CDB-03ED-3F82C3110A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18018-DE22-4A41-8719-1CE5145F6E3E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55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Step 1:  Introduce your position</a:t>
            </a:r>
          </a:p>
        </p:txBody>
      </p:sp>
      <p:pic>
        <p:nvPicPr>
          <p:cNvPr id="2050" name="Picture 2" descr="https://cdn1.iconfinder.com/data/icons/freeline/32/account_friend_human_man_member_person_profile_user_users-128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23" y="253557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2672567" y="2065776"/>
            <a:ext cx="3056185" cy="3447920"/>
          </a:xfrm>
          <a:prstGeom prst="wedgeRectCallout">
            <a:avLst>
              <a:gd name="adj1" fmla="val -61704"/>
              <a:gd name="adj2" fmla="val -2231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S1 (For) </a:t>
            </a:r>
            <a:r>
              <a:rPr lang="en-US" sz="3200" dirty="0"/>
              <a:t>introduces the topic and presents the arguments ‘for’ the statement.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984270" y="2065777"/>
            <a:ext cx="3120445" cy="3447919"/>
          </a:xfrm>
          <a:prstGeom prst="wedgeRectCallout">
            <a:avLst>
              <a:gd name="adj1" fmla="val 64899"/>
              <a:gd name="adj2" fmla="val -2149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S1 (Against ) </a:t>
            </a:r>
            <a:r>
              <a:rPr lang="en-US" sz="2800" dirty="0">
                <a:solidFill>
                  <a:schemeClr val="tx1"/>
                </a:solidFill>
              </a:rPr>
              <a:t>comments on </a:t>
            </a:r>
            <a:r>
              <a:rPr lang="en-US" sz="2800" b="1" dirty="0">
                <a:solidFill>
                  <a:schemeClr val="tx1"/>
                </a:solidFill>
              </a:rPr>
              <a:t>S 1(For)</a:t>
            </a:r>
            <a:r>
              <a:rPr lang="en-US" sz="2800" dirty="0">
                <a:solidFill>
                  <a:schemeClr val="tx1"/>
                </a:solidFill>
              </a:rPr>
              <a:t>’s point  and presents the arguments ‘against’ the statement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2320" y="4575943"/>
            <a:ext cx="1748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04715" y="4666365"/>
            <a:ext cx="2570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AGAINST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0316" y="3965585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min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46828" y="2517368"/>
            <a:ext cx="1219306" cy="1219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B7F4B-F3BA-9828-F328-FC3519A4829B}"/>
              </a:ext>
            </a:extLst>
          </p:cNvPr>
          <p:cNvSpPr txBox="1"/>
          <p:nvPr/>
        </p:nvSpPr>
        <p:spPr>
          <a:xfrm>
            <a:off x="9551491" y="3981912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min</a:t>
            </a:r>
          </a:p>
        </p:txBody>
      </p:sp>
    </p:spTree>
    <p:extLst>
      <p:ext uri="{BB962C8B-B14F-4D97-AF65-F5344CB8AC3E}">
        <p14:creationId xmlns:p14="http://schemas.microsoft.com/office/powerpoint/2010/main" val="416924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14" grpId="0"/>
      <p:bldP spid="20" grpId="0"/>
      <p:bldP spid="3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 Develop your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44609C-BB40-1E9D-7A91-982D94F26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https://cdn1.iconfinder.com/data/icons/freeline/32/account_friend_human_man_member_person_profile_user_users-128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14" y="233174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2693187" y="2028674"/>
            <a:ext cx="3202359" cy="3730681"/>
          </a:xfrm>
          <a:prstGeom prst="wedgeRectCallout">
            <a:avLst>
              <a:gd name="adj1" fmla="val -66230"/>
              <a:gd name="adj2" fmla="val -20021"/>
            </a:avLst>
          </a:prstGeom>
          <a:solidFill>
            <a:srgbClr val="1151AF"/>
          </a:solidFill>
          <a:ln>
            <a:solidFill>
              <a:srgbClr val="1151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S2 (For) </a:t>
            </a:r>
            <a:r>
              <a:rPr lang="en-US" sz="2800" dirty="0"/>
              <a:t>comments on </a:t>
            </a:r>
            <a:r>
              <a:rPr lang="en-US" sz="2800" b="1" dirty="0"/>
              <a:t>S1(Against)</a:t>
            </a:r>
            <a:r>
              <a:rPr lang="en-US" sz="2800" dirty="0"/>
              <a:t>’s point and  further develops the argument ‘for’ the statement, 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096001" y="2028675"/>
            <a:ext cx="3064874" cy="3730680"/>
          </a:xfrm>
          <a:prstGeom prst="wedgeRectCallout">
            <a:avLst>
              <a:gd name="adj1" fmla="val 66679"/>
              <a:gd name="adj2" fmla="val -19548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S2 (Against) </a:t>
            </a:r>
            <a:r>
              <a:rPr lang="en-US" sz="2800" dirty="0">
                <a:solidFill>
                  <a:schemeClr val="accent4"/>
                </a:solidFill>
              </a:rPr>
              <a:t>Comments on </a:t>
            </a:r>
            <a:r>
              <a:rPr lang="en-US" sz="2800" b="1" dirty="0">
                <a:solidFill>
                  <a:schemeClr val="accent4"/>
                </a:solidFill>
              </a:rPr>
              <a:t>S2 (For)</a:t>
            </a:r>
            <a:r>
              <a:rPr lang="en-US" sz="2800" dirty="0">
                <a:solidFill>
                  <a:schemeClr val="accent4"/>
                </a:solidFill>
              </a:rPr>
              <a:t>’s point and present further arguments against the statement.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4700" y="4762948"/>
            <a:ext cx="228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61329" y="4833266"/>
            <a:ext cx="3389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AGAINST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7571" y="3895336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min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6753" y="2352958"/>
            <a:ext cx="1219306" cy="1219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8E1774-7146-5569-55B3-866C3A4728FF}"/>
              </a:ext>
            </a:extLst>
          </p:cNvPr>
          <p:cNvSpPr txBox="1"/>
          <p:nvPr/>
        </p:nvSpPr>
        <p:spPr>
          <a:xfrm>
            <a:off x="9783354" y="4123000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min</a:t>
            </a:r>
          </a:p>
        </p:txBody>
      </p:sp>
    </p:spTree>
    <p:extLst>
      <p:ext uri="{BB962C8B-B14F-4D97-AF65-F5344CB8AC3E}">
        <p14:creationId xmlns:p14="http://schemas.microsoft.com/office/powerpoint/2010/main" val="2488898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14" grpId="0"/>
      <p:bldP spid="20" grpId="0"/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Open debate</a:t>
            </a:r>
          </a:p>
        </p:txBody>
      </p:sp>
      <p:pic>
        <p:nvPicPr>
          <p:cNvPr id="2050" name="Picture 2" descr="https://cdn1.iconfinder.com/data/icons/freeline/32/account_friend_human_man_member_person_profile_user_users-128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93" y="14148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1.iconfinder.com/data/icons/freeline/32/account_friend_human_man_member_person_profile_user_users-128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93" y="278693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.iconfinder.com/data/icons/freeline/32/account_friend_human_man_member_person_profile_user_users-128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203" y="127766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1.iconfinder.com/data/icons/freeline/32/account_friend_human_man_member_person_profile_user_users-128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270" y="408210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24-Point Star 6"/>
          <p:cNvSpPr/>
          <p:nvPr/>
        </p:nvSpPr>
        <p:spPr>
          <a:xfrm>
            <a:off x="3844885" y="1500187"/>
            <a:ext cx="4248472" cy="3960440"/>
          </a:xfrm>
          <a:prstGeom prst="star24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42869" y="2848520"/>
            <a:ext cx="1652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OPEN</a:t>
            </a:r>
          </a:p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DEBATE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5973" y="3025200"/>
            <a:ext cx="1764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7007" y="3167390"/>
            <a:ext cx="1954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AGAINST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05424" y="5663706"/>
            <a:ext cx="399660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12 min (6)/14 min (7)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20852" y="4159038"/>
            <a:ext cx="1219306" cy="1219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74049" y="2707934"/>
            <a:ext cx="121930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20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6" grpId="0"/>
      <p:bldP spid="17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Closing arguments</a:t>
            </a:r>
          </a:p>
        </p:txBody>
      </p:sp>
      <p:pic>
        <p:nvPicPr>
          <p:cNvPr id="2056" name="Picture 8" descr="https://cdn1.iconfinder.com/data/icons/freeline/32/account_friend_human_man_member_person_profile_user_users-128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290" y="277660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2864010" y="1960271"/>
            <a:ext cx="3052486" cy="3279227"/>
          </a:xfrm>
          <a:prstGeom prst="wedgeRectCallout">
            <a:avLst>
              <a:gd name="adj1" fmla="val -61778"/>
              <a:gd name="adj2" fmla="val 20941"/>
            </a:avLst>
          </a:prstGeom>
          <a:solidFill>
            <a:srgbClr val="00B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S3 (For) </a:t>
            </a:r>
            <a:r>
              <a:rPr lang="en-US" sz="3200" dirty="0"/>
              <a:t>summarizes the main arguments ‘for’.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6207838" y="1960270"/>
            <a:ext cx="2939464" cy="3279227"/>
          </a:xfrm>
          <a:prstGeom prst="wedgeRectCallout">
            <a:avLst>
              <a:gd name="adj1" fmla="val 65334"/>
              <a:gd name="adj2" fmla="val 20706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S3 (Against)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summarizes the main arguments ‘against’.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42731" y="4774857"/>
            <a:ext cx="1977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38644" y="4901491"/>
            <a:ext cx="287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AGAINST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7740" y="2613995"/>
            <a:ext cx="1219306" cy="1219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CD5CA-4507-42FB-82F0-2E0BA0749B80}"/>
              </a:ext>
            </a:extLst>
          </p:cNvPr>
          <p:cNvSpPr txBox="1"/>
          <p:nvPr/>
        </p:nvSpPr>
        <p:spPr>
          <a:xfrm>
            <a:off x="1147740" y="3995808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83055-91B7-4378-B577-9AFC27D6E7C8}"/>
              </a:ext>
            </a:extLst>
          </p:cNvPr>
          <p:cNvSpPr txBox="1"/>
          <p:nvPr/>
        </p:nvSpPr>
        <p:spPr>
          <a:xfrm>
            <a:off x="9827290" y="4209848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min</a:t>
            </a:r>
          </a:p>
        </p:txBody>
      </p:sp>
    </p:spTree>
    <p:extLst>
      <p:ext uri="{BB962C8B-B14F-4D97-AF65-F5344CB8AC3E}">
        <p14:creationId xmlns:p14="http://schemas.microsoft.com/office/powerpoint/2010/main" val="4183729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5" grpId="0" animBg="1"/>
      <p:bldP spid="14" grpId="0"/>
      <p:bldP spid="20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6AC1-2865-4019-97F3-4D750D7B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 </a:t>
            </a:r>
            <a:br>
              <a:rPr lang="en-US" sz="2400" dirty="0"/>
            </a:br>
            <a:br>
              <a:rPr lang="en-US" dirty="0"/>
            </a:b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DD84B8-6C03-40B2-979A-F67E49188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928546"/>
              </p:ext>
            </p:extLst>
          </p:nvPr>
        </p:nvGraphicFramePr>
        <p:xfrm>
          <a:off x="812800" y="1624013"/>
          <a:ext cx="10464800" cy="444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523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41C2-1DFC-4C08-8BCB-67550F46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Sample Group Discussion</a:t>
            </a:r>
            <a:endParaRPr lang="en-GB" dirty="0"/>
          </a:p>
        </p:txBody>
      </p:sp>
      <p:pic>
        <p:nvPicPr>
          <p:cNvPr id="7" name="Picture 6" descr="A group of people sitting at desks with laptops&#10;&#10;Description automatically generated with low confidence">
            <a:extLst>
              <a:ext uri="{FF2B5EF4-FFF2-40B4-BE49-F238E27FC236}">
                <a16:creationId xmlns:a16="http://schemas.microsoft.com/office/drawing/2014/main" id="{2DD6898C-E11D-4C6E-A6EF-947B1109A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0" y="1500187"/>
            <a:ext cx="9144000" cy="490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7319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35F9-F0AB-44F3-84C2-491A5CC4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1B5D-B010-4785-8301-5634D8833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752" y="1207270"/>
            <a:ext cx="10464800" cy="4443460"/>
          </a:xfrm>
        </p:spPr>
        <p:txBody>
          <a:bodyPr>
            <a:normAutofit/>
          </a:bodyPr>
          <a:lstStyle/>
          <a:p>
            <a:pPr marL="534988" indent="-534988">
              <a:lnSpc>
                <a:spcPct val="150000"/>
              </a:lnSpc>
            </a:pPr>
            <a:r>
              <a:rPr lang="en-US" sz="2800" dirty="0"/>
              <a:t>Each student will be given an </a:t>
            </a:r>
            <a:r>
              <a:rPr lang="en-US" sz="2800" dirty="0">
                <a:solidFill>
                  <a:srgbClr val="C00000"/>
                </a:solidFill>
              </a:rPr>
              <a:t>individual</a:t>
            </a:r>
            <a:r>
              <a:rPr lang="en-US" sz="2800" dirty="0"/>
              <a:t> grade</a:t>
            </a:r>
          </a:p>
          <a:p>
            <a:pPr lvl="1">
              <a:lnSpc>
                <a:spcPct val="150000"/>
              </a:lnSpc>
            </a:pPr>
            <a:endParaRPr lang="en-US" sz="2000" b="1" dirty="0"/>
          </a:p>
          <a:p>
            <a:pPr lvl="1">
              <a:lnSpc>
                <a:spcPct val="150000"/>
              </a:lnSpc>
            </a:pPr>
            <a:endParaRPr lang="en-US" sz="3600" b="1" dirty="0"/>
          </a:p>
          <a:p>
            <a:pPr lvl="1">
              <a:lnSpc>
                <a:spcPct val="150000"/>
              </a:lnSpc>
            </a:pPr>
            <a:endParaRPr lang="en-US" sz="3600" b="1" dirty="0"/>
          </a:p>
          <a:p>
            <a:pPr lvl="1">
              <a:lnSpc>
                <a:spcPct val="150000"/>
              </a:lnSpc>
            </a:pPr>
            <a:endParaRPr lang="en-US" sz="3600" dirty="0"/>
          </a:p>
          <a:p>
            <a:pPr lvl="1">
              <a:lnSpc>
                <a:spcPct val="150000"/>
              </a:lnSpc>
            </a:pP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B4785D-D33D-9CC5-717C-291F9D2AE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45259"/>
              </p:ext>
            </p:extLst>
          </p:nvPr>
        </p:nvGraphicFramePr>
        <p:xfrm>
          <a:off x="430306" y="1986408"/>
          <a:ext cx="11373317" cy="473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9728">
                  <a:extLst>
                    <a:ext uri="{9D8B030D-6E8A-4147-A177-3AD203B41FA5}">
                      <a16:colId xmlns:a16="http://schemas.microsoft.com/office/drawing/2014/main" val="3976388497"/>
                    </a:ext>
                  </a:extLst>
                </a:gridCol>
                <a:gridCol w="6683589">
                  <a:extLst>
                    <a:ext uri="{9D8B030D-6E8A-4147-A177-3AD203B41FA5}">
                      <a16:colId xmlns:a16="http://schemas.microsoft.com/office/drawing/2014/main" val="1614300347"/>
                    </a:ext>
                  </a:extLst>
                </a:gridCol>
              </a:tblGrid>
              <a:tr h="5764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800" b="1" dirty="0"/>
                        <a:t>Content</a:t>
                      </a:r>
                      <a:r>
                        <a:rPr lang="en-US" sz="2800" dirty="0"/>
                        <a:t>: 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/>
                        <a:t>Delivery</a:t>
                      </a:r>
                      <a:r>
                        <a:rPr lang="en-US" sz="2800" dirty="0"/>
                        <a:t>&amp;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2476"/>
                  </a:ext>
                </a:extLst>
              </a:tr>
              <a:tr h="4160706">
                <a:tc>
                  <a:txBody>
                    <a:bodyPr/>
                    <a:lstStyle/>
                    <a:p>
                      <a:pPr marL="536575" lvl="1" indent="-363538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topic </a:t>
                      </a:r>
                    </a:p>
                    <a:p>
                      <a:pPr marL="536575" lvl="1" indent="-363538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Presents ideas clearly with support</a:t>
                      </a:r>
                    </a:p>
                    <a:p>
                      <a:pPr marL="536575" lvl="1" indent="-363538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Demonstrates subject knowledge</a:t>
                      </a:r>
                    </a:p>
                    <a:p>
                      <a:pPr marL="536575" lvl="1" indent="-363538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Persuasiveness </a:t>
                      </a:r>
                    </a:p>
                    <a:p>
                      <a:pPr marL="536575" lvl="1" indent="-363538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Interacts with others (+/-)</a:t>
                      </a:r>
                    </a:p>
                    <a:p>
                      <a:pPr marL="536575" lvl="1" indent="-363538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time effectively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Fluency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 language (e.g. gestures, posture),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Pronunciation (clarity), use of intonation and stress, effective use of pauses, volume, speed of speech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Accuracy, appropriateness, variety and complexity of vocabulary &amp; grammar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Effective use of </a:t>
                      </a:r>
                      <a:r>
                        <a:rPr lang="en-GB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discussion language </a:t>
                      </a:r>
                      <a:r>
                        <a:rPr lang="en-GB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(for example interrupting, agreeing, disagreeing,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516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034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23CD3-4678-39F2-80CF-E76691366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1929" y="2471085"/>
            <a:ext cx="10363200" cy="1470025"/>
          </a:xfrm>
        </p:spPr>
        <p:txBody>
          <a:bodyPr/>
          <a:lstStyle/>
          <a:p>
            <a:r>
              <a:rPr lang="en-GB" sz="5400" dirty="0"/>
              <a:t>W</a:t>
            </a:r>
            <a:r>
              <a:rPr lang="en-US" altLang="zh-CN" sz="5400" dirty="0"/>
              <a:t>hat </a:t>
            </a:r>
            <a:r>
              <a:rPr lang="en-GB" altLang="zh-CN" sz="5400" dirty="0"/>
              <a:t>can</a:t>
            </a:r>
            <a:r>
              <a:rPr lang="zh-CN" altLang="en-US" sz="5400" dirty="0"/>
              <a:t> </a:t>
            </a:r>
            <a:r>
              <a:rPr lang="en-GB" altLang="zh-CN" sz="5400" dirty="0"/>
              <a:t>you</a:t>
            </a:r>
            <a:r>
              <a:rPr lang="zh-CN" altLang="en-US" sz="5400" dirty="0"/>
              <a:t> </a:t>
            </a:r>
            <a:r>
              <a:rPr lang="en-GB" altLang="zh-CN" sz="5400" dirty="0"/>
              <a:t>do</a:t>
            </a:r>
            <a:r>
              <a:rPr lang="zh-CN" altLang="en-US" sz="5400" dirty="0"/>
              <a:t> </a:t>
            </a:r>
            <a:r>
              <a:rPr lang="en-GB" altLang="zh-CN" sz="5400" dirty="0"/>
              <a:t>during</a:t>
            </a:r>
            <a:r>
              <a:rPr lang="zh-CN" altLang="en-US" sz="5400" dirty="0"/>
              <a:t> </a:t>
            </a:r>
            <a:r>
              <a:rPr lang="en-GB" altLang="zh-CN" sz="5400" dirty="0"/>
              <a:t>the</a:t>
            </a:r>
            <a:r>
              <a:rPr lang="zh-CN" altLang="en-US" sz="5400" dirty="0"/>
              <a:t> </a:t>
            </a:r>
            <a:r>
              <a:rPr lang="en-GB" altLang="zh-CN" sz="5400" dirty="0">
                <a:solidFill>
                  <a:srgbClr val="FF0000"/>
                </a:solidFill>
              </a:rPr>
              <a:t>preparation</a:t>
            </a:r>
            <a:r>
              <a:rPr lang="zh-CN" altLang="en-US" sz="5400" dirty="0">
                <a:solidFill>
                  <a:srgbClr val="FF0000"/>
                </a:solidFill>
              </a:rPr>
              <a:t> </a:t>
            </a:r>
            <a:r>
              <a:rPr lang="en-GB" altLang="zh-CN" sz="5400" dirty="0">
                <a:solidFill>
                  <a:srgbClr val="FF0000"/>
                </a:solidFill>
              </a:rPr>
              <a:t>time </a:t>
            </a:r>
            <a:r>
              <a:rPr lang="en-GB" altLang="zh-CN" sz="5400" dirty="0"/>
              <a:t>as a debater?</a:t>
            </a:r>
            <a:endParaRPr lang="en-GB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8FEE8-EE63-7E99-430B-D91F3D885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5075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76EC9-48FF-AF1F-6EC3-5511CD13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your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B176-3F4B-9759-FC8E-28DC897F2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36" y="1500186"/>
            <a:ext cx="11127474" cy="498250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000" dirty="0"/>
              <a:t>1. Begin with </a:t>
            </a:r>
            <a:r>
              <a:rPr lang="en-US" sz="3000" b="1" dirty="0"/>
              <a:t>individual </a:t>
            </a:r>
            <a:r>
              <a:rPr lang="en-US" sz="3000" dirty="0"/>
              <a:t>brainstorming about both your own team’s arguments and </a:t>
            </a:r>
            <a:r>
              <a:rPr lang="en-US" sz="3000" b="1" dirty="0"/>
              <a:t>gather evidence </a:t>
            </a:r>
            <a:r>
              <a:rPr lang="en-US" sz="3000" dirty="0"/>
              <a:t>for your position (5 mins).</a:t>
            </a:r>
          </a:p>
          <a:p>
            <a:pPr>
              <a:lnSpc>
                <a:spcPct val="120000"/>
              </a:lnSpc>
            </a:pPr>
            <a:r>
              <a:rPr lang="en-US" sz="3000" dirty="0"/>
              <a:t>2. Spend a few minutes </a:t>
            </a:r>
            <a:r>
              <a:rPr lang="en-US" sz="3000" b="1" dirty="0"/>
              <a:t>exchanging </a:t>
            </a:r>
            <a:r>
              <a:rPr lang="en-US" sz="3000" dirty="0"/>
              <a:t>your ideas </a:t>
            </a:r>
            <a:r>
              <a:rPr lang="en-US" altLang="zh-CN" sz="3000" dirty="0"/>
              <a:t>within your team</a:t>
            </a:r>
            <a:r>
              <a:rPr lang="en-US" sz="3000" dirty="0"/>
              <a:t> and </a:t>
            </a:r>
            <a:r>
              <a:rPr lang="en-US" sz="3000" b="1" dirty="0"/>
              <a:t>discussing </a:t>
            </a:r>
            <a:r>
              <a:rPr lang="en-US" sz="3000" dirty="0"/>
              <a:t>internally to refine and strengthen your arguments.</a:t>
            </a:r>
          </a:p>
          <a:p>
            <a:pPr>
              <a:lnSpc>
                <a:spcPct val="120000"/>
              </a:lnSpc>
            </a:pPr>
            <a:r>
              <a:rPr lang="en-US" sz="3000" dirty="0"/>
              <a:t>3. </a:t>
            </a:r>
            <a:r>
              <a:rPr lang="en-US" sz="3000" b="1" dirty="0"/>
              <a:t>Gather and organize </a:t>
            </a:r>
            <a:r>
              <a:rPr lang="en-US" sz="3000" dirty="0"/>
              <a:t>all of your arguments (this can be the responsibility of debater #1) and </a:t>
            </a:r>
            <a:r>
              <a:rPr lang="en-US" sz="3000" b="1" dirty="0"/>
              <a:t>split the tasks </a:t>
            </a:r>
            <a:r>
              <a:rPr lang="en-US" sz="3000" dirty="0"/>
              <a:t>if needed.</a:t>
            </a:r>
          </a:p>
          <a:p>
            <a:pPr>
              <a:lnSpc>
                <a:spcPct val="120000"/>
              </a:lnSpc>
            </a:pPr>
            <a:r>
              <a:rPr lang="en-US" sz="3000" dirty="0"/>
              <a:t>4. If time allows, allocate time to anticipate and prepare responses to opponents' strongest </a:t>
            </a:r>
            <a:r>
              <a:rPr lang="en-US" sz="3000" b="1" dirty="0"/>
              <a:t>counter-arguments.</a:t>
            </a:r>
          </a:p>
          <a:p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EA775-821A-2F08-6FDD-1223EE43DE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547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60105-C350-06BA-FCD4-A9D18A8F5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1026" name="Picture 2" descr="Trump and Clinton Clash Over the Issues | Kid Reporters' Notebook |  Scholastic Inc.">
            <a:extLst>
              <a:ext uri="{FF2B5EF4-FFF2-40B4-BE49-F238E27FC236}">
                <a16:creationId xmlns:a16="http://schemas.microsoft.com/office/drawing/2014/main" id="{16A2F161-7CD4-667E-17F5-2B1C8369F1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22" y="609600"/>
            <a:ext cx="6749483" cy="53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88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23CD3-4678-39F2-80CF-E76691366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5400" dirty="0"/>
              <a:t>W</a:t>
            </a:r>
            <a:r>
              <a:rPr lang="en-US" altLang="zh-CN" sz="5400" dirty="0"/>
              <a:t>hat </a:t>
            </a:r>
            <a:r>
              <a:rPr lang="en-GB" altLang="zh-CN" sz="5400" dirty="0"/>
              <a:t>can</a:t>
            </a:r>
            <a:r>
              <a:rPr lang="zh-CN" altLang="en-US" sz="5400" dirty="0"/>
              <a:t> </a:t>
            </a:r>
            <a:r>
              <a:rPr lang="en-GB" altLang="zh-CN" sz="5400" dirty="0"/>
              <a:t>you</a:t>
            </a:r>
            <a:r>
              <a:rPr lang="zh-CN" altLang="en-US" sz="5400" dirty="0"/>
              <a:t> </a:t>
            </a:r>
            <a:r>
              <a:rPr lang="en-GB" altLang="zh-CN" sz="5400" dirty="0"/>
              <a:t>do</a:t>
            </a:r>
            <a:r>
              <a:rPr lang="zh-CN" altLang="en-US" sz="5400" dirty="0"/>
              <a:t> </a:t>
            </a:r>
            <a:r>
              <a:rPr lang="en-GB" altLang="zh-CN" sz="5400" dirty="0"/>
              <a:t>during</a:t>
            </a:r>
            <a:r>
              <a:rPr lang="zh-CN" altLang="en-US" sz="5400" dirty="0"/>
              <a:t> </a:t>
            </a:r>
            <a:r>
              <a:rPr lang="en-GB" altLang="zh-CN" sz="5400" dirty="0"/>
              <a:t>the</a:t>
            </a:r>
            <a:r>
              <a:rPr lang="zh-CN" altLang="en-US" sz="5400" dirty="0"/>
              <a:t> </a:t>
            </a:r>
            <a:r>
              <a:rPr lang="en-GB" altLang="zh-CN" sz="5400" dirty="0"/>
              <a:t>preparation</a:t>
            </a:r>
            <a:r>
              <a:rPr lang="zh-CN" altLang="en-US" sz="5400" dirty="0"/>
              <a:t> </a:t>
            </a:r>
            <a:r>
              <a:rPr lang="en-GB" altLang="zh-CN" sz="5400" dirty="0"/>
              <a:t>time as an audience member?</a:t>
            </a:r>
            <a:endParaRPr lang="en-GB" sz="5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EB559A-9C6F-C0CA-CD13-E8A4DA556F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8FEE8-EE63-7E99-430B-D91F3D8853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8414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4553-BA0A-4245-9E9D-F6F9E1D8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MS Mincho" panose="02020609040205080304" pitchFamily="49" charset="-128"/>
              </a:rPr>
              <a:t>Audience role</a:t>
            </a:r>
            <a:br>
              <a:rPr lang="en-GB" sz="6000" dirty="0">
                <a:ea typeface="MS Mincho" panose="02020609040205080304" pitchFamily="49" charset="-128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5488-2E0F-42BA-A7F4-669DFF6C3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85" y="1613530"/>
            <a:ext cx="10922891" cy="3399446"/>
          </a:xfrm>
        </p:spPr>
        <p:txBody>
          <a:bodyPr/>
          <a:lstStyle/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ea typeface="MS Mincho" panose="02020609040205080304" pitchFamily="49" charset="-128"/>
              </a:rPr>
              <a:t>vote </a:t>
            </a:r>
            <a:r>
              <a:rPr lang="en-GB" sz="3600" dirty="0">
                <a:ea typeface="MS Mincho" panose="02020609040205080304" pitchFamily="49" charset="-128"/>
              </a:rPr>
              <a:t>‘</a:t>
            </a:r>
            <a:r>
              <a:rPr lang="en-US" sz="3600" dirty="0">
                <a:ea typeface="MS Mincho" panose="02020609040205080304" pitchFamily="49" charset="-128"/>
              </a:rPr>
              <a:t>for’ or ‘against’ 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ea typeface="MS Mincho" panose="02020609040205080304" pitchFamily="49" charset="-128"/>
              </a:rPr>
              <a:t>research the topic while teams are preparing</a:t>
            </a:r>
            <a:endParaRPr lang="en-GB" sz="3600" dirty="0">
              <a:ea typeface="MS Mincho" panose="02020609040205080304" pitchFamily="49" charset="-128"/>
            </a:endParaRP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ea typeface="MS Mincho" panose="02020609040205080304" pitchFamily="49" charset="-128"/>
              </a:rPr>
              <a:t>ask “ambush” questions after the debate </a:t>
            </a:r>
          </a:p>
          <a:p>
            <a:pPr marL="914400" lvl="1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ea typeface="MS Mincho" panose="02020609040205080304" pitchFamily="49" charset="-128"/>
              </a:rPr>
              <a:t>contribute your own thoughts and opinions on the arguments presented</a:t>
            </a:r>
            <a:endParaRPr lang="en-GB" sz="3600" dirty="0">
              <a:ea typeface="MS Mincho" panose="02020609040205080304" pitchFamily="49" charset="-128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GB" sz="32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879DF-977E-AD1C-4CCC-6C63FB476B9E}"/>
              </a:ext>
            </a:extLst>
          </p:cNvPr>
          <p:cNvSpPr txBox="1"/>
          <p:nvPr/>
        </p:nvSpPr>
        <p:spPr>
          <a:xfrm>
            <a:off x="3381036" y="5126319"/>
            <a:ext cx="4985042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Task sheet of the audience</a:t>
            </a:r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02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EB3D3F-FB3B-4740-9C04-20378A2A7E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922880" y="104850"/>
            <a:ext cx="8041440" cy="63125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641EE-11D3-4C97-B487-A026898E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MS Mincho" panose="02020609040205080304" pitchFamily="49" charset="-128"/>
              </a:rPr>
              <a:t>Three things to decide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DE1A53-A069-4F23-93D8-C70BEEB61B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206974"/>
              </p:ext>
            </p:extLst>
          </p:nvPr>
        </p:nvGraphicFramePr>
        <p:xfrm>
          <a:off x="1403131" y="1860331"/>
          <a:ext cx="9459309" cy="4388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AutoShape 2" descr="1,904 Drawing Lots Photos - Free &amp; Royalty-Free Stock Photos from Dreamstime">
            <a:extLst>
              <a:ext uri="{FF2B5EF4-FFF2-40B4-BE49-F238E27FC236}">
                <a16:creationId xmlns:a16="http://schemas.microsoft.com/office/drawing/2014/main" id="{ED5BF2CC-1B27-4D3E-8BB2-E91363DA0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805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7AE2-68D3-7746-1603-17FCDA46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Tentative</a:t>
            </a:r>
            <a:r>
              <a:rPr lang="zh-CN" altLang="en-US" dirty="0"/>
              <a:t> </a:t>
            </a:r>
            <a:r>
              <a:rPr lang="en-GB" dirty="0"/>
              <a:t>group presentation schedule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F1861-4B28-6D81-C75F-0159DF517C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B456FD9-46BD-2A3A-2BB9-327DC97AA7AB}"/>
              </a:ext>
            </a:extLst>
          </p:cNvPr>
          <p:cNvGraphicFramePr>
            <a:graphicFrameLocks noGrp="1"/>
          </p:cNvGraphicFramePr>
          <p:nvPr/>
        </p:nvGraphicFramePr>
        <p:xfrm>
          <a:off x="1055370" y="1295471"/>
          <a:ext cx="9603532" cy="47991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829707">
                  <a:extLst>
                    <a:ext uri="{9D8B030D-6E8A-4147-A177-3AD203B41FA5}">
                      <a16:colId xmlns:a16="http://schemas.microsoft.com/office/drawing/2014/main" val="1932346992"/>
                    </a:ext>
                  </a:extLst>
                </a:gridCol>
                <a:gridCol w="5773825">
                  <a:extLst>
                    <a:ext uri="{9D8B030D-6E8A-4147-A177-3AD203B41FA5}">
                      <a16:colId xmlns:a16="http://schemas.microsoft.com/office/drawing/2014/main" val="3156632709"/>
                    </a:ext>
                  </a:extLst>
                </a:gridCol>
              </a:tblGrid>
              <a:tr h="476736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169105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April 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Group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27914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April 3/4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Group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4568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April 8/9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Group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265954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April 10/11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Group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530715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April 15/16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Group 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638290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April 17/18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Group 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41266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April 22/23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Group 1&amp;2 (Graded)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040183"/>
                  </a:ext>
                </a:extLst>
              </a:tr>
              <a:tr h="540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April 24/25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Group 3&amp;4 (Graded)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80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787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F3D42-1BA7-5C21-870C-5CD223F59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594" y="2416175"/>
            <a:ext cx="10363200" cy="1470025"/>
          </a:xfrm>
        </p:spPr>
        <p:txBody>
          <a:bodyPr/>
          <a:lstStyle/>
          <a:p>
            <a:r>
              <a:rPr lang="en-GB" sz="5400" dirty="0">
                <a:effectLst/>
                <a:ea typeface="MS Mincho" panose="02020609040205080304" pitchFamily="49" charset="-128"/>
              </a:rPr>
              <a:t>A sample of discussion language</a:t>
            </a:r>
            <a:endParaRPr lang="en-GB" sz="40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7D1219-10CD-01F1-2EBD-B604E768B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8428-3301-050F-BA68-B3C314391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8475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A49CA-D697-D72C-6CDE-279AF5BC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ea typeface="MS Mincho" panose="02020609040205080304" pitchFamily="49" charset="-128"/>
              </a:rPr>
              <a:t>Managing the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D8E8-C4FF-F696-1349-C1CCF9250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500187"/>
            <a:ext cx="10464800" cy="4443460"/>
          </a:xfrm>
        </p:spPr>
        <p:txBody>
          <a:bodyPr/>
          <a:lstStyle/>
          <a:p>
            <a:r>
              <a:rPr lang="en-US" sz="2800" b="1" dirty="0">
                <a:ea typeface="MS Mincho" panose="02020609040205080304" pitchFamily="49" charset="-128"/>
              </a:rPr>
              <a:t> Beginning the discussion</a:t>
            </a:r>
          </a:p>
          <a:p>
            <a:r>
              <a:rPr lang="en-US" sz="2800" dirty="0">
                <a:effectLst/>
                <a:ea typeface="MS Mincho" panose="02020609040205080304" pitchFamily="49" charset="-128"/>
              </a:rPr>
              <a:t>Let’s look at the first point.</a:t>
            </a:r>
          </a:p>
          <a:p>
            <a:r>
              <a:rPr lang="en-US" sz="2800" dirty="0">
                <a:effectLst/>
                <a:ea typeface="MS Mincho" panose="02020609040205080304" pitchFamily="49" charset="-128"/>
              </a:rPr>
              <a:t>Perhaps we could begin by talking about…</a:t>
            </a:r>
          </a:p>
          <a:p>
            <a:r>
              <a:rPr lang="en-US" sz="2800" b="1" dirty="0">
                <a:effectLst/>
                <a:ea typeface="MS Mincho" panose="02020609040205080304" pitchFamily="49" charset="-128"/>
              </a:rPr>
              <a:t>Stating the goal</a:t>
            </a:r>
          </a:p>
          <a:p>
            <a:r>
              <a:rPr lang="en-US" sz="2800" dirty="0">
                <a:effectLst/>
                <a:ea typeface="MS Mincho" panose="02020609040205080304" pitchFamily="49" charset="-128"/>
              </a:rPr>
              <a:t>The main aim of the discussion is to…</a:t>
            </a:r>
          </a:p>
          <a:p>
            <a:r>
              <a:rPr lang="en-US" sz="2800" dirty="0">
                <a:effectLst/>
                <a:ea typeface="MS Mincho" panose="02020609040205080304" pitchFamily="49" charset="-128"/>
              </a:rPr>
              <a:t>The purpose of this discussion is to…</a:t>
            </a:r>
          </a:p>
          <a:p>
            <a:r>
              <a:rPr lang="en-US" sz="2800" b="1" dirty="0">
                <a:ea typeface="MS Mincho" panose="02020609040205080304" pitchFamily="49" charset="-128"/>
              </a:rPr>
              <a:t>Moving to other points</a:t>
            </a:r>
          </a:p>
          <a:p>
            <a:r>
              <a:rPr lang="en-US" sz="2800" dirty="0">
                <a:effectLst/>
                <a:ea typeface="MS Mincho" panose="02020609040205080304" pitchFamily="49" charset="-128"/>
              </a:rPr>
              <a:t>Let’s move on to the next point.</a:t>
            </a:r>
          </a:p>
          <a:p>
            <a:r>
              <a:rPr lang="en-US" sz="2800" dirty="0">
                <a:effectLst/>
                <a:ea typeface="MS Mincho" panose="02020609040205080304" pitchFamily="49" charset="-128"/>
              </a:rPr>
              <a:t>Why don’t we look at the next option?</a:t>
            </a:r>
          </a:p>
          <a:p>
            <a:endParaRPr lang="en-GB" sz="3200" dirty="0">
              <a:effectLst/>
              <a:ea typeface="MS Mincho" panose="02020609040205080304" pitchFamily="49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1854E-A3FF-EEF0-F711-888E6AE58E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0901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A49CA-D697-D72C-6CDE-279AF5BC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ea typeface="MS Mincho" panose="02020609040205080304" pitchFamily="49" charset="-128"/>
              </a:rPr>
              <a:t>Managing the discussion-Cont.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D8E8-C4FF-F696-1349-C1CCF9250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500187"/>
            <a:ext cx="10464800" cy="4443460"/>
          </a:xfrm>
        </p:spPr>
        <p:txBody>
          <a:bodyPr/>
          <a:lstStyle/>
          <a:p>
            <a:r>
              <a:rPr lang="en-US" sz="2800" b="1" dirty="0">
                <a:ea typeface="MS Mincho" panose="02020609040205080304" pitchFamily="49" charset="-128"/>
              </a:rPr>
              <a:t>Keeping the discussion on-topic</a:t>
            </a:r>
          </a:p>
          <a:p>
            <a:r>
              <a:rPr lang="en-US" sz="2800" dirty="0">
                <a:ea typeface="MS Mincho" panose="02020609040205080304" pitchFamily="49" charset="-128"/>
              </a:rPr>
              <a:t>I think we are getting away from the issue here.</a:t>
            </a:r>
          </a:p>
          <a:p>
            <a:r>
              <a:rPr lang="en-US" sz="2800" b="1" dirty="0">
                <a:ea typeface="MS Mincho" panose="02020609040205080304" pitchFamily="49" charset="-128"/>
              </a:rPr>
              <a:t>Summarizing</a:t>
            </a:r>
          </a:p>
          <a:p>
            <a:r>
              <a:rPr lang="en-US" sz="2800" dirty="0">
                <a:ea typeface="MS Mincho" panose="02020609040205080304" pitchFamily="49" charset="-128"/>
              </a:rPr>
              <a:t>OK, I think that covers everything, don’t you?</a:t>
            </a:r>
          </a:p>
          <a:p>
            <a:r>
              <a:rPr lang="en-US" sz="2800" dirty="0">
                <a:ea typeface="MS Mincho" panose="02020609040205080304" pitchFamily="49" charset="-128"/>
              </a:rPr>
              <a:t>Right, let’s go over it again.</a:t>
            </a:r>
          </a:p>
          <a:p>
            <a:endParaRPr lang="en-GB" sz="3200" dirty="0">
              <a:effectLst/>
              <a:ea typeface="MS Mincho" panose="02020609040205080304" pitchFamily="49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1854E-A3FF-EEF0-F711-888E6AE58E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1074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D119-E25C-57C7-C1BB-FE91508D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Giving your ideas and opinions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4762-1678-403B-10F5-FBC03EDB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404653"/>
            <a:ext cx="10464800" cy="4443460"/>
          </a:xfrm>
        </p:spPr>
        <p:txBody>
          <a:bodyPr/>
          <a:lstStyle/>
          <a:p>
            <a:r>
              <a:rPr lang="en-US" sz="2800" b="1" dirty="0"/>
              <a:t>Taking the floor / Interrupting</a:t>
            </a:r>
          </a:p>
          <a:p>
            <a:r>
              <a:rPr lang="en-US" sz="2800" dirty="0"/>
              <a:t>Hold on a moment.</a:t>
            </a:r>
          </a:p>
          <a:p>
            <a:r>
              <a:rPr lang="en-US" sz="2800" dirty="0"/>
              <a:t>May I say something?</a:t>
            </a:r>
          </a:p>
          <a:p>
            <a:r>
              <a:rPr lang="en-US" sz="2800" b="1" dirty="0"/>
              <a:t>Holding the floor</a:t>
            </a:r>
          </a:p>
          <a:p>
            <a:r>
              <a:rPr lang="en-US" sz="2800" dirty="0"/>
              <a:t>Could I just finish…?</a:t>
            </a:r>
          </a:p>
          <a:p>
            <a:r>
              <a:rPr lang="en-US" sz="2800" dirty="0"/>
              <a:t>Well, let me explain</a:t>
            </a:r>
          </a:p>
          <a:p>
            <a:r>
              <a:rPr lang="en-US" sz="2800" b="1" dirty="0"/>
              <a:t>Giving Opinions</a:t>
            </a:r>
          </a:p>
          <a:p>
            <a:r>
              <a:rPr lang="en-US" sz="2800" dirty="0"/>
              <a:t>I strongly/firmly believe…</a:t>
            </a:r>
          </a:p>
          <a:p>
            <a:r>
              <a:rPr lang="en-US" sz="2800" dirty="0"/>
              <a:t>In my view…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86A56-A009-CB32-10D2-344D3ED985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104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D119-E25C-57C7-C1BB-FE91508D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Giving your ideas and opinions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4762-1678-403B-10F5-FBC03EDB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404653"/>
            <a:ext cx="10464800" cy="4443460"/>
          </a:xfrm>
        </p:spPr>
        <p:txBody>
          <a:bodyPr/>
          <a:lstStyle/>
          <a:p>
            <a:r>
              <a:rPr lang="en-US" sz="2800" b="1" dirty="0"/>
              <a:t>Giving reasons</a:t>
            </a:r>
          </a:p>
          <a:p>
            <a:r>
              <a:rPr lang="en-US" sz="2800" dirty="0"/>
              <a:t>I think …. we should … because… </a:t>
            </a:r>
          </a:p>
          <a:p>
            <a:r>
              <a:rPr lang="en-US" sz="2800" dirty="0"/>
              <a:t>That’s why I feel that…</a:t>
            </a:r>
          </a:p>
          <a:p>
            <a:r>
              <a:rPr lang="en-US" sz="2800" b="1" dirty="0"/>
              <a:t>Making suggestions</a:t>
            </a:r>
          </a:p>
          <a:p>
            <a:r>
              <a:rPr lang="en-US" sz="2800" dirty="0"/>
              <a:t>Perhaps we should…</a:t>
            </a:r>
          </a:p>
          <a:p>
            <a:r>
              <a:rPr lang="en-US" sz="2800" dirty="0"/>
              <a:t>We could….</a:t>
            </a:r>
          </a:p>
          <a:p>
            <a:r>
              <a:rPr lang="en-US" sz="2800" b="1" dirty="0"/>
              <a:t>Persuading (Negotiating for inclusion of ideas)</a:t>
            </a:r>
          </a:p>
          <a:p>
            <a:r>
              <a:rPr lang="en-US" sz="2800" dirty="0"/>
              <a:t>This is the best way to…. because…</a:t>
            </a:r>
          </a:p>
          <a:p>
            <a:r>
              <a:rPr lang="en-US" sz="2800" dirty="0"/>
              <a:t>While these are good ideas, the most effective method is….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86A56-A009-CB32-10D2-344D3ED985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1229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AEBF-26A5-2FD2-AD4B-B082103B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Encouraging Others and Commenting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9F53-C7A1-0E18-2ADC-9FD642D2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500187"/>
            <a:ext cx="10464800" cy="4443460"/>
          </a:xfrm>
        </p:spPr>
        <p:txBody>
          <a:bodyPr/>
          <a:lstStyle/>
          <a:p>
            <a:r>
              <a:rPr lang="en-US" sz="2800" b="1" dirty="0"/>
              <a:t>Handing over to others /Asking for opinions</a:t>
            </a:r>
          </a:p>
          <a:p>
            <a:r>
              <a:rPr lang="en-US" sz="2800" dirty="0"/>
              <a:t>What do you think?</a:t>
            </a:r>
          </a:p>
          <a:p>
            <a:r>
              <a:rPr lang="en-US" sz="2800" dirty="0"/>
              <a:t>How do you feel about this?</a:t>
            </a:r>
          </a:p>
          <a:p>
            <a:r>
              <a:rPr lang="en-US" sz="2800" b="1" dirty="0"/>
              <a:t>Asking for reasons</a:t>
            </a:r>
          </a:p>
          <a:p>
            <a:r>
              <a:rPr lang="en-US" sz="2800" dirty="0"/>
              <a:t>Why do you think that…?</a:t>
            </a:r>
          </a:p>
          <a:p>
            <a:r>
              <a:rPr lang="en-US" sz="2800" dirty="0"/>
              <a:t>What makes you feel that…?</a:t>
            </a:r>
          </a:p>
          <a:p>
            <a:r>
              <a:rPr lang="en-US" sz="2800" b="1" dirty="0"/>
              <a:t>Clarifying</a:t>
            </a:r>
          </a:p>
          <a:p>
            <a:r>
              <a:rPr lang="en-US" sz="2800" dirty="0"/>
              <a:t>What do you mean by….?</a:t>
            </a:r>
          </a:p>
          <a:p>
            <a:r>
              <a:rPr lang="en-US" sz="2800" dirty="0"/>
              <a:t>Sorry, I don’t quite understand.</a:t>
            </a:r>
          </a:p>
          <a:p>
            <a:r>
              <a:rPr lang="en-US" dirty="0"/>
              <a:t>•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288D2-20D1-6810-E15C-6A077E23A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655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875D-D59C-766F-DDBB-FF1C1F53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4B1D0-6E27-E74C-46FF-68F9B8160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866DDF-0FE2-7394-DA09-507EF85825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3" y="825192"/>
            <a:ext cx="10415232" cy="520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490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AEBF-26A5-2FD2-AD4B-B082103B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Encouraging Others and Commenting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9F53-C7A1-0E18-2ADC-9FD642D2C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Agreeing</a:t>
            </a:r>
          </a:p>
          <a:p>
            <a:r>
              <a:rPr lang="en-US" sz="3200" dirty="0"/>
              <a:t>I think you’re right.</a:t>
            </a:r>
          </a:p>
          <a:p>
            <a:r>
              <a:rPr lang="en-US" sz="3200" dirty="0"/>
              <a:t>I agree with you (her / him / …)</a:t>
            </a:r>
          </a:p>
          <a:p>
            <a:r>
              <a:rPr lang="en-US" sz="3200" b="1" dirty="0"/>
              <a:t>Disagreeing</a:t>
            </a:r>
          </a:p>
          <a:p>
            <a:r>
              <a:rPr lang="en-US" sz="3200" dirty="0"/>
              <a:t>I’m not sure about that idea.</a:t>
            </a:r>
          </a:p>
          <a:p>
            <a:r>
              <a:rPr lang="en-US" sz="3200" dirty="0"/>
              <a:t>I’m afraid I don’t agree.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288D2-20D1-6810-E15C-6A077E23A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700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9488-180B-E1D3-3050-06A2D9C8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Think about the following scenarios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33B9A-9277-C8DF-D42D-047EEEC5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378887"/>
            <a:ext cx="8026400" cy="4443460"/>
          </a:xfrm>
        </p:spPr>
        <p:txBody>
          <a:bodyPr/>
          <a:lstStyle/>
          <a:p>
            <a:r>
              <a:rPr lang="en-US" sz="3000" dirty="0"/>
              <a:t>When you want to convince your mother to raise your pocket money</a:t>
            </a:r>
          </a:p>
          <a:p>
            <a:r>
              <a:rPr lang="en-US" sz="3000" dirty="0"/>
              <a:t>When you want to convince your parent of your choice of major </a:t>
            </a:r>
            <a:r>
              <a:rPr lang="en-US" altLang="zh-CN" sz="3000" dirty="0"/>
              <a:t>in university</a:t>
            </a:r>
            <a:endParaRPr lang="en-US" sz="3000" dirty="0"/>
          </a:p>
          <a:p>
            <a:r>
              <a:rPr lang="en-US" sz="3000" dirty="0"/>
              <a:t>When you want to convince school administrators of the restaurant brand that should be introduced to our university</a:t>
            </a:r>
          </a:p>
          <a:p>
            <a:r>
              <a:rPr lang="en-US" sz="3000" dirty="0"/>
              <a:t>When you want to convince your boss to give you a pay raise</a:t>
            </a:r>
            <a:endParaRPr lang="en-GB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17BAF-796F-D74D-7C8A-7B2C46B12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4100" name="Picture 4" descr="Amazon.com: Question of the Day : Alexa Skills">
            <a:extLst>
              <a:ext uri="{FF2B5EF4-FFF2-40B4-BE49-F238E27FC236}">
                <a16:creationId xmlns:a16="http://schemas.microsoft.com/office/drawing/2014/main" id="{90B45CDA-36DF-2DFF-534C-D7D58DD5C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769" y="3136625"/>
            <a:ext cx="2264431" cy="22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3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2DAC-2AE3-1B1B-674F-7FF347A3C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1929118"/>
            <a:ext cx="10637445" cy="1470025"/>
          </a:xfrm>
        </p:spPr>
        <p:txBody>
          <a:bodyPr/>
          <a:lstStyle/>
          <a:p>
            <a:r>
              <a:rPr lang="en-GB" altLang="en-US" sz="4400" dirty="0">
                <a:solidFill>
                  <a:srgbClr val="003399"/>
                </a:solidFill>
              </a:rPr>
              <a:t>ENG1002 </a:t>
            </a:r>
            <a:r>
              <a:rPr lang="en-GB" altLang="en-US" sz="4400" dirty="0"/>
              <a:t>English for Academic Purposes 1</a:t>
            </a: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2C32F-72A6-532F-F200-8D88056FE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477" y="3945090"/>
            <a:ext cx="10204938" cy="1752600"/>
          </a:xfrm>
        </p:spPr>
        <p:txBody>
          <a:bodyPr/>
          <a:lstStyle/>
          <a:p>
            <a:r>
              <a:rPr lang="en-GB" sz="4000" b="1" dirty="0">
                <a:solidFill>
                  <a:schemeClr val="dk2"/>
                </a:solidFill>
              </a:rPr>
              <a:t>Group Discussion Activity </a:t>
            </a:r>
            <a:br>
              <a:rPr lang="en-GB" sz="4000" dirty="0"/>
            </a:br>
            <a:r>
              <a:rPr lang="en-GB" sz="4000" b="1" dirty="0">
                <a:solidFill>
                  <a:schemeClr val="dk2"/>
                </a:solidFill>
              </a:rPr>
              <a:t>Lecture 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FCEA7-3B40-3851-C346-1F1C72D667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85344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75E18018-DE22-4A41-8719-1CE5145F6E3E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500187"/>
            <a:ext cx="10464800" cy="444346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3200" b="1" dirty="0"/>
              <a:t>Introduction to group discussion</a:t>
            </a:r>
          </a:p>
          <a:p>
            <a:pPr indent="-698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Duties of each role</a:t>
            </a:r>
            <a:endParaRPr lang="en-GB" sz="2800" dirty="0"/>
          </a:p>
          <a:p>
            <a:pPr indent="-698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Procedures </a:t>
            </a:r>
          </a:p>
          <a:p>
            <a:pPr indent="-698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Evaluation criteria</a:t>
            </a:r>
          </a:p>
          <a:p>
            <a:pPr indent="-698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Grouping</a:t>
            </a:r>
          </a:p>
          <a:p>
            <a:pPr>
              <a:lnSpc>
                <a:spcPct val="150000"/>
              </a:lnSpc>
            </a:pPr>
            <a:r>
              <a:rPr lang="en-GB" sz="3200" b="1" dirty="0"/>
              <a:t>First practice debate</a:t>
            </a:r>
          </a:p>
          <a:p>
            <a:pPr>
              <a:lnSpc>
                <a:spcPct val="150000"/>
              </a:lnSpc>
            </a:pPr>
            <a:endParaRPr lang="en-US" sz="3200" dirty="0"/>
          </a:p>
          <a:p>
            <a:pPr>
              <a:lnSpc>
                <a:spcPct val="150000"/>
              </a:lnSpc>
            </a:pPr>
            <a:endParaRPr lang="en-US" sz="32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869351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Group Debate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500187"/>
            <a:ext cx="10464800" cy="44434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Students will be divided into four groups of </a:t>
            </a:r>
            <a:r>
              <a:rPr lang="en-US" sz="3200" dirty="0">
                <a:highlight>
                  <a:srgbClr val="FFFF00"/>
                </a:highlight>
              </a:rPr>
              <a:t>six/seven. </a:t>
            </a:r>
            <a:r>
              <a:rPr lang="en-US" sz="3200" dirty="0"/>
              <a:t>In each group, there will be </a:t>
            </a:r>
            <a:r>
              <a:rPr lang="en-US" sz="3200" dirty="0">
                <a:highlight>
                  <a:srgbClr val="FFFF00"/>
                </a:highlight>
              </a:rPr>
              <a:t>two </a:t>
            </a:r>
            <a:r>
              <a:rPr lang="en-US" altLang="zh-CN" sz="3200" dirty="0">
                <a:highlight>
                  <a:srgbClr val="FFFF00"/>
                </a:highlight>
              </a:rPr>
              <a:t>opposing </a:t>
            </a:r>
            <a:r>
              <a:rPr lang="en-US" sz="3200" dirty="0">
                <a:highlight>
                  <a:srgbClr val="FFFF00"/>
                </a:highlight>
              </a:rPr>
              <a:t>teams (For VS. Against).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Each group has </a:t>
            </a:r>
            <a:r>
              <a:rPr lang="en-US" sz="3200" u="sng" dirty="0">
                <a:highlight>
                  <a:srgbClr val="FFFF00"/>
                </a:highlight>
              </a:rPr>
              <a:t>15 minutes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/>
              <a:t>to prepare before the debate.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Each student has </a:t>
            </a:r>
            <a:r>
              <a:rPr lang="en-US" sz="3200" dirty="0">
                <a:highlight>
                  <a:srgbClr val="FFFF00"/>
                </a:highlight>
              </a:rPr>
              <a:t>one min</a:t>
            </a:r>
            <a:r>
              <a:rPr lang="en-US" sz="3200" dirty="0"/>
              <a:t> to present their position and up to </a:t>
            </a:r>
            <a:r>
              <a:rPr lang="en-US" sz="3200" dirty="0">
                <a:highlight>
                  <a:srgbClr val="FFFF00"/>
                </a:highlight>
              </a:rPr>
              <a:t>two mins </a:t>
            </a:r>
            <a:r>
              <a:rPr lang="en-US" sz="3200" dirty="0"/>
              <a:t>in the free debate. </a:t>
            </a:r>
          </a:p>
          <a:p>
            <a:pPr>
              <a:lnSpc>
                <a:spcPct val="150000"/>
              </a:lnSpc>
            </a:pPr>
            <a:r>
              <a:rPr lang="en-GB" sz="3200" u="sng" dirty="0">
                <a:effectLst/>
                <a:latin typeface="Times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No </a:t>
            </a:r>
            <a:r>
              <a:rPr lang="en-GB" sz="3200" u="sng" dirty="0">
                <a:effectLst/>
                <a:highlight>
                  <a:srgbClr val="FFFF00"/>
                </a:highlight>
                <a:latin typeface="Times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AI tools </a:t>
            </a:r>
            <a:r>
              <a:rPr lang="en-GB" sz="3200" u="sng" dirty="0">
                <a:effectLst/>
                <a:latin typeface="Times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are allowed for this exercise</a:t>
            </a:r>
            <a:r>
              <a:rPr lang="en-GB" sz="3200" dirty="0">
                <a:effectLst/>
                <a:latin typeface="Times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GB" sz="3200" u="sng" dirty="0">
                <a:effectLst/>
                <a:latin typeface="Times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No </a:t>
            </a:r>
            <a:r>
              <a:rPr lang="en-GB" sz="3200" u="sng" dirty="0">
                <a:effectLst/>
                <a:highlight>
                  <a:srgbClr val="FFFF00"/>
                </a:highlight>
                <a:latin typeface="Times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digital devices </a:t>
            </a:r>
            <a:r>
              <a:rPr lang="en-GB" sz="3200" u="sng" dirty="0">
                <a:effectLst/>
                <a:latin typeface="Times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are allowed during the debate.</a:t>
            </a:r>
            <a:endParaRPr lang="en-US" sz="3200" dirty="0"/>
          </a:p>
          <a:p>
            <a:pPr>
              <a:lnSpc>
                <a:spcPct val="150000"/>
              </a:lnSpc>
            </a:pPr>
            <a:endParaRPr lang="en-US" sz="32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690084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672" y="618452"/>
            <a:ext cx="10464800" cy="890587"/>
          </a:xfrm>
        </p:spPr>
        <p:txBody>
          <a:bodyPr/>
          <a:lstStyle/>
          <a:p>
            <a:r>
              <a:rPr lang="en-US" sz="4400" dirty="0"/>
              <a:t>Duties of Each Role</a:t>
            </a:r>
          </a:p>
        </p:txBody>
      </p:sp>
      <p:pic>
        <p:nvPicPr>
          <p:cNvPr id="2050" name="Picture 2" descr="https://cdn1.iconfinder.com/data/icons/freeline/32/account_friend_human_man_member_person_profile_user_users-128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91" y="178331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1.iconfinder.com/data/icons/freeline/32/account_friend_human_man_member_person_profile_user_users-128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91" y="31554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1.iconfinder.com/data/icons/freeline/32/account_friend_human_man_member_person_profile_user_users-128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005" y="172010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1.iconfinder.com/data/icons/freeline/32/account_friend_human_man_member_person_profile_user_users-128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072" y="452455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24-Point Star 6"/>
          <p:cNvSpPr/>
          <p:nvPr/>
        </p:nvSpPr>
        <p:spPr>
          <a:xfrm>
            <a:off x="3685798" y="1783313"/>
            <a:ext cx="4248472" cy="3960440"/>
          </a:xfrm>
          <a:prstGeom prst="star24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81098" y="3497330"/>
            <a:ext cx="2057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DEBATE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1888" y="3497331"/>
            <a:ext cx="176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53683" y="3429000"/>
            <a:ext cx="2230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AGAINST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96850" y="4527527"/>
            <a:ext cx="1219306" cy="1219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6851" y="3150380"/>
            <a:ext cx="121930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53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A9A4-6493-1189-223D-4EA77585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Duties of Each Role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CAE330-E47B-6AD1-5DC6-F2A1A2B57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174370"/>
              </p:ext>
            </p:extLst>
          </p:nvPr>
        </p:nvGraphicFramePr>
        <p:xfrm>
          <a:off x="812800" y="1500187"/>
          <a:ext cx="5938520" cy="440929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938520">
                  <a:extLst>
                    <a:ext uri="{9D8B030D-6E8A-4147-A177-3AD203B41FA5}">
                      <a16:colId xmlns:a16="http://schemas.microsoft.com/office/drawing/2014/main" val="212946605"/>
                    </a:ext>
                  </a:extLst>
                </a:gridCol>
              </a:tblGrid>
              <a:tr h="485448"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Main duties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053137"/>
                  </a:ext>
                </a:extLst>
              </a:tr>
              <a:tr h="1399514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Speaker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770617"/>
                  </a:ext>
                </a:extLst>
              </a:tr>
              <a:tr h="16505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Speaker 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771645"/>
                  </a:ext>
                </a:extLst>
              </a:tr>
              <a:tr h="873807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Speaker 3 </a:t>
                      </a:r>
                    </a:p>
                    <a:p>
                      <a:endParaRPr lang="en-GB" sz="2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7354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E6DA4-C25F-A134-9C06-AC7ECCDF11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680641-AFE8-494E-9F12-722639309D56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BE9EC-E355-5FFA-285C-9F543703BF00}"/>
              </a:ext>
            </a:extLst>
          </p:cNvPr>
          <p:cNvSpPr txBox="1"/>
          <p:nvPr/>
        </p:nvSpPr>
        <p:spPr>
          <a:xfrm>
            <a:off x="914400" y="2390774"/>
            <a:ext cx="60937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Introduce</a:t>
            </a:r>
            <a:r>
              <a:rPr lang="en-US" sz="2400" dirty="0">
                <a:solidFill>
                  <a:schemeClr val="dk1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 the topic and </a:t>
            </a:r>
            <a:r>
              <a:rPr lang="en-US" sz="2400" dirty="0">
                <a:solidFill>
                  <a:srgbClr val="FF0000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present</a:t>
            </a:r>
            <a:r>
              <a:rPr lang="en-US" sz="2400" dirty="0">
                <a:solidFill>
                  <a:schemeClr val="dk1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 the main supporting arguments ‘for’ the statement</a:t>
            </a:r>
            <a:endParaRPr lang="en-GB" sz="2400" dirty="0">
              <a:solidFill>
                <a:schemeClr val="dk1"/>
              </a:solidFill>
              <a:latin typeface="Times" panose="02020603050405020304" pitchFamily="18" charset="0"/>
              <a:ea typeface="+mn-ea"/>
              <a:cs typeface="Times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44E80-ACEE-EEE1-8DBA-7CE4C60595DB}"/>
              </a:ext>
            </a:extLst>
          </p:cNvPr>
          <p:cNvSpPr txBox="1"/>
          <p:nvPr/>
        </p:nvSpPr>
        <p:spPr>
          <a:xfrm>
            <a:off x="812800" y="3778589"/>
            <a:ext cx="6093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dk1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Further </a:t>
            </a:r>
            <a:r>
              <a:rPr lang="en-US" sz="2400" dirty="0">
                <a:solidFill>
                  <a:srgbClr val="FF0000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develop</a:t>
            </a:r>
            <a:r>
              <a:rPr lang="en-US" sz="2400" dirty="0">
                <a:solidFill>
                  <a:schemeClr val="dk1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 the supporting arguments  ‘for’ the statement.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Refute</a:t>
            </a:r>
            <a:r>
              <a:rPr lang="en-US" sz="2400" dirty="0">
                <a:solidFill>
                  <a:schemeClr val="dk1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 the argument of the opposing 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D8195-FD26-A486-B2A7-FA8CFBD85387}"/>
              </a:ext>
            </a:extLst>
          </p:cNvPr>
          <p:cNvSpPr txBox="1"/>
          <p:nvPr/>
        </p:nvSpPr>
        <p:spPr>
          <a:xfrm>
            <a:off x="892032" y="5401115"/>
            <a:ext cx="6093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Summarize</a:t>
            </a:r>
            <a:r>
              <a:rPr lang="en-US" sz="2400" dirty="0">
                <a:solidFill>
                  <a:schemeClr val="dk1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 the main arguments ‘for’.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E220D24-E72A-8369-5E2E-1D86C6E3A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93397"/>
              </p:ext>
            </p:extLst>
          </p:nvPr>
        </p:nvGraphicFramePr>
        <p:xfrm>
          <a:off x="7109724" y="1528435"/>
          <a:ext cx="4526280" cy="438104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526280">
                  <a:extLst>
                    <a:ext uri="{9D8B030D-6E8A-4147-A177-3AD203B41FA5}">
                      <a16:colId xmlns:a16="http://schemas.microsoft.com/office/drawing/2014/main" val="2793826069"/>
                    </a:ext>
                  </a:extLst>
                </a:gridCol>
              </a:tblGrid>
              <a:tr h="383090"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Argument Essay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99153"/>
                  </a:ext>
                </a:extLst>
              </a:tr>
              <a:tr h="1399514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Introduction and Thesis statement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86267"/>
                  </a:ext>
                </a:extLst>
              </a:tr>
              <a:tr h="1650524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Body paragraphs</a:t>
                      </a:r>
                    </a:p>
                    <a:p>
                      <a:endParaRPr lang="en-GB" sz="24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  <a:p>
                      <a:endParaRPr lang="en-GB" sz="24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  <a:p>
                      <a:r>
                        <a:rPr lang="en-GB" sz="24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Counterargument and refutation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90750"/>
                  </a:ext>
                </a:extLst>
              </a:tr>
              <a:tr h="873807">
                <a:tc>
                  <a:txBody>
                    <a:bodyPr/>
                    <a:lstStyle/>
                    <a:p>
                      <a:endParaRPr lang="en-GB" sz="24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  <a:p>
                      <a:r>
                        <a:rPr lang="en-GB" sz="24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Conclusion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65811"/>
                  </a:ext>
                </a:extLst>
              </a:tr>
            </a:tbl>
          </a:graphicData>
        </a:graphic>
      </p:graphicFrame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A98272F7-C271-EC0B-0344-72FFDDA39C98}"/>
              </a:ext>
            </a:extLst>
          </p:cNvPr>
          <p:cNvSpPr/>
          <p:nvPr/>
        </p:nvSpPr>
        <p:spPr bwMode="auto">
          <a:xfrm>
            <a:off x="6302575" y="2574088"/>
            <a:ext cx="897489" cy="484632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3C17C4FE-4E86-36D6-C074-7C01DD163463}"/>
              </a:ext>
            </a:extLst>
          </p:cNvPr>
          <p:cNvSpPr/>
          <p:nvPr/>
        </p:nvSpPr>
        <p:spPr bwMode="auto">
          <a:xfrm>
            <a:off x="6380178" y="4012072"/>
            <a:ext cx="897489" cy="484632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1285C5B3-5A25-165B-0B2D-6C6E5178361F}"/>
              </a:ext>
            </a:extLst>
          </p:cNvPr>
          <p:cNvSpPr/>
          <p:nvPr/>
        </p:nvSpPr>
        <p:spPr bwMode="auto">
          <a:xfrm>
            <a:off x="6364560" y="5263876"/>
            <a:ext cx="897489" cy="484632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006699"/>
              </a:solidFill>
              <a:effectLst/>
              <a:latin typeface="Palatino Linotype" pitchFamily="18" charset="0"/>
              <a:ea typeface="宋体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12645-D7E4-CA42-D05D-F47837FDF198}"/>
              </a:ext>
            </a:extLst>
          </p:cNvPr>
          <p:cNvSpPr txBox="1"/>
          <p:nvPr/>
        </p:nvSpPr>
        <p:spPr>
          <a:xfrm>
            <a:off x="4434052" y="6310307"/>
            <a:ext cx="609337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Cell phones should be banned from the classroom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2382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Theme1CUHKSZEA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CUHKSZEAP" id="{491E8374-3D95-4E72-B8AA-A060D8ABF2AE}" vid="{44AFD614-5310-43BF-881B-97EC10E9EA34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ctr" defTabSz="914400" rtl="0" eaLnBrk="0" fontAlgn="base" latinLnBrk="0" hangingPunct="0">
          <a:lnSpc>
            <a:spcPct val="2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ctr" defTabSz="914400" rtl="0" eaLnBrk="0" fontAlgn="base" latinLnBrk="0" hangingPunct="0">
          <a:lnSpc>
            <a:spcPct val="2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006699"/>
            </a:solidFill>
            <a:effectLst/>
            <a:latin typeface="Palatino Linotype" pitchFamily="18" charset="0"/>
            <a:ea typeface="宋体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Theme1CUHKSZEAP</Template>
  <TotalTime>3054</TotalTime>
  <Words>1171</Words>
  <Application>Microsoft Office PowerPoint</Application>
  <PresentationFormat>Widescreen</PresentationFormat>
  <Paragraphs>229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Helvetica Neue</vt:lpstr>
      <vt:lpstr>MS Mincho</vt:lpstr>
      <vt:lpstr>Arial</vt:lpstr>
      <vt:lpstr>Bookman Old Style</vt:lpstr>
      <vt:lpstr>Calibri</vt:lpstr>
      <vt:lpstr>Cambria</vt:lpstr>
      <vt:lpstr>Courier New</vt:lpstr>
      <vt:lpstr>Garamond</vt:lpstr>
      <vt:lpstr>Palatino Linotype</vt:lpstr>
      <vt:lpstr>Times</vt:lpstr>
      <vt:lpstr>Times New Roman</vt:lpstr>
      <vt:lpstr>Wingdings</vt:lpstr>
      <vt:lpstr>Theme1CUHKSZEAP</vt:lpstr>
      <vt:lpstr>自定义设计方案</vt:lpstr>
      <vt:lpstr>1_Edge</vt:lpstr>
      <vt:lpstr>What comes to your mind when you hear the word “debate”?</vt:lpstr>
      <vt:lpstr>PowerPoint Presentation</vt:lpstr>
      <vt:lpstr>PowerPoint Presentation</vt:lpstr>
      <vt:lpstr>Think about the following scenarios </vt:lpstr>
      <vt:lpstr>ENG1002 English for Academic Purposes 1</vt:lpstr>
      <vt:lpstr>Agenda</vt:lpstr>
      <vt:lpstr>Activity: Group Debate</vt:lpstr>
      <vt:lpstr>Duties of Each Role</vt:lpstr>
      <vt:lpstr>Duties of Each Role</vt:lpstr>
      <vt:lpstr>Procedures</vt:lpstr>
      <vt:lpstr>Step 1:  Introduce your position</vt:lpstr>
      <vt:lpstr>Step 2:  Develop your argument</vt:lpstr>
      <vt:lpstr>Step 3: Open debate</vt:lpstr>
      <vt:lpstr>Step 4: Closing arguments</vt:lpstr>
      <vt:lpstr>Procedures   </vt:lpstr>
      <vt:lpstr>Sample Group Discussion</vt:lpstr>
      <vt:lpstr>Evaluation</vt:lpstr>
      <vt:lpstr>What can you do during the preparation time as a debater?</vt:lpstr>
      <vt:lpstr>During your preparation</vt:lpstr>
      <vt:lpstr>What can you do during the preparation time as an audience member?</vt:lpstr>
      <vt:lpstr>Audience role </vt:lpstr>
      <vt:lpstr>Three things to decide</vt:lpstr>
      <vt:lpstr>Tentative group presentation schedule </vt:lpstr>
      <vt:lpstr>A sample of discussion language</vt:lpstr>
      <vt:lpstr>Managing the discussion</vt:lpstr>
      <vt:lpstr>Managing the discussion-Cont.</vt:lpstr>
      <vt:lpstr>Giving your ideas and opinions </vt:lpstr>
      <vt:lpstr>Giving your ideas and opinions </vt:lpstr>
      <vt:lpstr>Encouraging Others and Commenting</vt:lpstr>
      <vt:lpstr>Encouraging Others and Commenting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Qian WANG</dc:creator>
  <cp:lastModifiedBy>Qian, Bobbie WANG</cp:lastModifiedBy>
  <cp:revision>62</cp:revision>
  <dcterms:created xsi:type="dcterms:W3CDTF">2023-03-30T16:46:20Z</dcterms:created>
  <dcterms:modified xsi:type="dcterms:W3CDTF">2024-04-02T12:55:18Z</dcterms:modified>
</cp:coreProperties>
</file>